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ileron" panose="020B0604020202020204" charset="0"/>
      <p:regular r:id="rId10"/>
    </p:embeddedFont>
    <p:embeddedFont>
      <p:font typeface="Aileron Bold" panose="020B0604020202020204" charset="0"/>
      <p:regular r:id="rId11"/>
    </p:embeddedFont>
    <p:embeddedFont>
      <p:font typeface="Glacial Indifference" panose="020B0604020202020204" charset="0"/>
      <p:regular r:id="rId12"/>
    </p:embeddedFont>
    <p:embeddedFont>
      <p:font typeface="Glacial Indifference Bold" panose="020B0604020202020204" charset="0"/>
      <p:regular r:id="rId13"/>
    </p:embeddedFont>
    <p:embeddedFont>
      <p:font typeface="HK Grotesk" panose="020B0604020202020204" charset="0"/>
      <p:regular r:id="rId14"/>
    </p:embeddedFont>
    <p:embeddedFont>
      <p:font typeface="Red Hat Display" panose="02010303040201060303" pitchFamily="2" charset="0"/>
      <p:regular r:id="rId15"/>
      <p:bold r:id="rId16"/>
      <p:italic r:id="rId17"/>
      <p:boldItalic r:id="rId18"/>
    </p:embeddedFont>
    <p:embeddedFont>
      <p:font typeface="Red Hat Display Bold" panose="02010303040201060303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12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sv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hyperlink" Target="https://xjenzamalta.mt/media/open-funding-scheme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8715" y="0"/>
            <a:ext cx="19845431" cy="10287000"/>
          </a:xfrm>
          <a:custGeom>
            <a:avLst/>
            <a:gdLst/>
            <a:ahLst/>
            <a:cxnLst/>
            <a:rect l="l" t="t" r="r" b="b"/>
            <a:pathLst>
              <a:path w="19845431" h="10287000">
                <a:moveTo>
                  <a:pt x="0" y="0"/>
                </a:moveTo>
                <a:lnTo>
                  <a:pt x="19845431" y="0"/>
                </a:lnTo>
                <a:lnTo>
                  <a:pt x="198454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313319" y="9056529"/>
            <a:ext cx="403543" cy="403543"/>
          </a:xfrm>
          <a:custGeom>
            <a:avLst/>
            <a:gdLst/>
            <a:ahLst/>
            <a:cxnLst/>
            <a:rect l="l" t="t" r="r" b="b"/>
            <a:pathLst>
              <a:path w="403543" h="403543">
                <a:moveTo>
                  <a:pt x="0" y="0"/>
                </a:moveTo>
                <a:lnTo>
                  <a:pt x="403543" y="0"/>
                </a:lnTo>
                <a:lnTo>
                  <a:pt x="403543" y="403543"/>
                </a:lnTo>
                <a:lnTo>
                  <a:pt x="0" y="403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-1043886" y="-1379028"/>
            <a:ext cx="7663396" cy="14317172"/>
            <a:chOff x="0" y="0"/>
            <a:chExt cx="7341613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41616" cy="13716000"/>
            </a:xfrm>
            <a:custGeom>
              <a:avLst/>
              <a:gdLst/>
              <a:ahLst/>
              <a:cxnLst/>
              <a:rect l="l" t="t" r="r" b="b"/>
              <a:pathLst>
                <a:path w="7341616" h="13716000">
                  <a:moveTo>
                    <a:pt x="0" y="0"/>
                  </a:moveTo>
                  <a:lnTo>
                    <a:pt x="7341616" y="0"/>
                  </a:lnTo>
                  <a:lnTo>
                    <a:pt x="734161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888" r="-4688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96824" y="2609954"/>
            <a:ext cx="8650079" cy="5450998"/>
            <a:chOff x="0" y="0"/>
            <a:chExt cx="11533439" cy="7267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33439" cy="7267998"/>
            </a:xfrm>
            <a:custGeom>
              <a:avLst/>
              <a:gdLst/>
              <a:ahLst/>
              <a:cxnLst/>
              <a:rect l="l" t="t" r="r" b="b"/>
              <a:pathLst>
                <a:path w="11533439" h="7267998">
                  <a:moveTo>
                    <a:pt x="0" y="0"/>
                  </a:moveTo>
                  <a:lnTo>
                    <a:pt x="11533439" y="0"/>
                  </a:lnTo>
                  <a:lnTo>
                    <a:pt x="11533439" y="7267998"/>
                  </a:lnTo>
                  <a:lnTo>
                    <a:pt x="0" y="72679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1533439" cy="71632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12733"/>
                </a:lnSpc>
              </a:pPr>
              <a:r>
                <a:rPr lang="en-US" sz="11576" b="1">
                  <a:solidFill>
                    <a:srgbClr val="253439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C</a:t>
              </a:r>
              <a:r>
                <a:rPr lang="en-US" sz="11576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ancer </a:t>
              </a:r>
              <a:r>
                <a:rPr lang="en-US" sz="11576" b="1">
                  <a:solidFill>
                    <a:srgbClr val="253439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R</a:t>
              </a:r>
              <a:r>
                <a:rPr lang="en-US" sz="11576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esearch </a:t>
              </a:r>
              <a:r>
                <a:rPr lang="en-US" sz="11576" b="1">
                  <a:solidFill>
                    <a:srgbClr val="253439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P</a:t>
              </a:r>
              <a:r>
                <a:rPr lang="en-US" sz="11576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rogramme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834506" y="9147187"/>
            <a:ext cx="4424794" cy="410039"/>
            <a:chOff x="0" y="0"/>
            <a:chExt cx="5899725" cy="5467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99725" cy="546718"/>
            </a:xfrm>
            <a:custGeom>
              <a:avLst/>
              <a:gdLst/>
              <a:ahLst/>
              <a:cxnLst/>
              <a:rect l="l" t="t" r="r" b="b"/>
              <a:pathLst>
                <a:path w="5899725" h="546718">
                  <a:moveTo>
                    <a:pt x="0" y="0"/>
                  </a:moveTo>
                  <a:lnTo>
                    <a:pt x="5899725" y="0"/>
                  </a:lnTo>
                  <a:lnTo>
                    <a:pt x="5899725" y="546718"/>
                  </a:lnTo>
                  <a:lnTo>
                    <a:pt x="0" y="5467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5899725" cy="5276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351"/>
                </a:lnSpc>
              </a:pPr>
              <a:r>
                <a:rPr lang="en-US" sz="2136" b="1" spc="180">
                  <a:solidFill>
                    <a:srgbClr val="253439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xjenzamalta.mt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18597" y="3155722"/>
            <a:ext cx="144483" cy="4469651"/>
            <a:chOff x="0" y="0"/>
            <a:chExt cx="192644" cy="5959535"/>
          </a:xfrm>
        </p:grpSpPr>
        <p:sp>
          <p:nvSpPr>
            <p:cNvPr id="13" name="Freeform 13"/>
            <p:cNvSpPr/>
            <p:nvPr/>
          </p:nvSpPr>
          <p:spPr>
            <a:xfrm>
              <a:off x="0" y="88646"/>
              <a:ext cx="192659" cy="5782183"/>
            </a:xfrm>
            <a:custGeom>
              <a:avLst/>
              <a:gdLst/>
              <a:ahLst/>
              <a:cxnLst/>
              <a:rect l="l" t="t" r="r" b="b"/>
              <a:pathLst>
                <a:path w="192659" h="5782183">
                  <a:moveTo>
                    <a:pt x="177800" y="0"/>
                  </a:moveTo>
                  <a:lnTo>
                    <a:pt x="192659" y="5781675"/>
                  </a:lnTo>
                  <a:lnTo>
                    <a:pt x="14859" y="5782183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D15353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25941" y="7765517"/>
            <a:ext cx="2818059" cy="590873"/>
            <a:chOff x="0" y="0"/>
            <a:chExt cx="2607472" cy="5467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07472" cy="546718"/>
            </a:xfrm>
            <a:custGeom>
              <a:avLst/>
              <a:gdLst/>
              <a:ahLst/>
              <a:cxnLst/>
              <a:rect l="l" t="t" r="r" b="b"/>
              <a:pathLst>
                <a:path w="2607472" h="546718">
                  <a:moveTo>
                    <a:pt x="0" y="0"/>
                  </a:moveTo>
                  <a:lnTo>
                    <a:pt x="2607472" y="0"/>
                  </a:lnTo>
                  <a:lnTo>
                    <a:pt x="2607472" y="546718"/>
                  </a:lnTo>
                  <a:lnTo>
                    <a:pt x="0" y="5467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607472" cy="5276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351"/>
                </a:lnSpc>
              </a:pPr>
              <a:r>
                <a:rPr lang="en-US" sz="2136" b="1" spc="180">
                  <a:solidFill>
                    <a:srgbClr val="253439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17th March 2025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2630290" y="1028700"/>
            <a:ext cx="4629010" cy="1983862"/>
          </a:xfrm>
          <a:custGeom>
            <a:avLst/>
            <a:gdLst/>
            <a:ahLst/>
            <a:cxnLst/>
            <a:rect l="l" t="t" r="r" b="b"/>
            <a:pathLst>
              <a:path w="4629010" h="1983862">
                <a:moveTo>
                  <a:pt x="0" y="0"/>
                </a:moveTo>
                <a:lnTo>
                  <a:pt x="4629010" y="0"/>
                </a:lnTo>
                <a:lnTo>
                  <a:pt x="4629010" y="1983862"/>
                </a:lnTo>
                <a:lnTo>
                  <a:pt x="0" y="19838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28700" y="232162"/>
            <a:ext cx="16230600" cy="3617938"/>
            <a:chOff x="0" y="0"/>
            <a:chExt cx="21640800" cy="4823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4823968"/>
            </a:xfrm>
            <a:custGeom>
              <a:avLst/>
              <a:gdLst/>
              <a:ahLst/>
              <a:cxnLst/>
              <a:rect l="l" t="t" r="r" b="b"/>
              <a:pathLst>
                <a:path w="21640800" h="4823968">
                  <a:moveTo>
                    <a:pt x="0" y="0"/>
                  </a:moveTo>
                  <a:lnTo>
                    <a:pt x="21640800" y="0"/>
                  </a:lnTo>
                  <a:lnTo>
                    <a:pt x="21640800" y="4823968"/>
                  </a:lnTo>
                  <a:lnTo>
                    <a:pt x="0" y="4823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7000"/>
              </a:blip>
              <a:stretch>
                <a:fillRect l="-6362" r="-6362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6456913"/>
            <a:ext cx="16230600" cy="3830087"/>
            <a:chOff x="0" y="0"/>
            <a:chExt cx="21640800" cy="51067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40800" cy="5106797"/>
            </a:xfrm>
            <a:custGeom>
              <a:avLst/>
              <a:gdLst/>
              <a:ahLst/>
              <a:cxnLst/>
              <a:rect l="l" t="t" r="r" b="b"/>
              <a:pathLst>
                <a:path w="21640800" h="5106797">
                  <a:moveTo>
                    <a:pt x="0" y="0"/>
                  </a:moveTo>
                  <a:lnTo>
                    <a:pt x="21640800" y="0"/>
                  </a:lnTo>
                  <a:lnTo>
                    <a:pt x="21640800" y="5106797"/>
                  </a:lnTo>
                  <a:lnTo>
                    <a:pt x="0" y="5106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7000"/>
              </a:blip>
              <a:stretch>
                <a:fillRect l="-9667" r="-966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847874"/>
            <a:ext cx="16230600" cy="8767703"/>
          </a:xfrm>
          <a:custGeom>
            <a:avLst/>
            <a:gdLst/>
            <a:ahLst/>
            <a:cxnLst/>
            <a:rect l="l" t="t" r="r" b="b"/>
            <a:pathLst>
              <a:path w="16230600" h="8767703">
                <a:moveTo>
                  <a:pt x="0" y="0"/>
                </a:moveTo>
                <a:lnTo>
                  <a:pt x="16230600" y="0"/>
                </a:lnTo>
                <a:lnTo>
                  <a:pt x="16230600" y="8767703"/>
                </a:lnTo>
                <a:lnTo>
                  <a:pt x="0" y="8767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8803055" y="2987778"/>
            <a:ext cx="144483" cy="4469651"/>
            <a:chOff x="0" y="0"/>
            <a:chExt cx="192644" cy="5959535"/>
          </a:xfrm>
        </p:grpSpPr>
        <p:sp>
          <p:nvSpPr>
            <p:cNvPr id="8" name="Freeform 8"/>
            <p:cNvSpPr/>
            <p:nvPr/>
          </p:nvSpPr>
          <p:spPr>
            <a:xfrm>
              <a:off x="0" y="88646"/>
              <a:ext cx="192659" cy="5782183"/>
            </a:xfrm>
            <a:custGeom>
              <a:avLst/>
              <a:gdLst/>
              <a:ahLst/>
              <a:cxnLst/>
              <a:rect l="l" t="t" r="r" b="b"/>
              <a:pathLst>
                <a:path w="192659" h="5782183">
                  <a:moveTo>
                    <a:pt x="177800" y="0"/>
                  </a:moveTo>
                  <a:lnTo>
                    <a:pt x="192659" y="5781675"/>
                  </a:lnTo>
                  <a:lnTo>
                    <a:pt x="14859" y="5782183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D15353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66638" y="3323494"/>
            <a:ext cx="5189970" cy="3816464"/>
            <a:chOff x="0" y="0"/>
            <a:chExt cx="6919960" cy="50886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19960" cy="5088618"/>
            </a:xfrm>
            <a:custGeom>
              <a:avLst/>
              <a:gdLst/>
              <a:ahLst/>
              <a:cxnLst/>
              <a:rect l="l" t="t" r="r" b="b"/>
              <a:pathLst>
                <a:path w="6919960" h="5088618">
                  <a:moveTo>
                    <a:pt x="0" y="0"/>
                  </a:moveTo>
                  <a:lnTo>
                    <a:pt x="6919960" y="0"/>
                  </a:lnTo>
                  <a:lnTo>
                    <a:pt x="6919960" y="5088618"/>
                  </a:lnTo>
                  <a:lnTo>
                    <a:pt x="0" y="50886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00025"/>
              <a:ext cx="6919960" cy="52886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93510" lvl="2" indent="-197837" algn="l">
                <a:lnSpc>
                  <a:spcPts val="5192"/>
                </a:lnSpc>
                <a:buFont typeface="Arial"/>
                <a:buChar char="⚬"/>
              </a:pPr>
              <a:r>
                <a:rPr lang="en-US" sz="2595">
                  <a:solidFill>
                    <a:srgbClr val="253439"/>
                  </a:solidFill>
                  <a:latin typeface="Aileron"/>
                  <a:ea typeface="Aileron"/>
                  <a:cs typeface="Aileron"/>
                  <a:sym typeface="Aileron"/>
                </a:rPr>
                <a:t>R&amp;I Thematic Programmes</a:t>
              </a:r>
            </a:p>
            <a:p>
              <a:pPr marL="593510" lvl="2" indent="-197837" algn="l">
                <a:lnSpc>
                  <a:spcPts val="5192"/>
                </a:lnSpc>
                <a:buFont typeface="Arial"/>
                <a:buChar char="⚬"/>
              </a:pPr>
              <a:r>
                <a:rPr lang="en-US" sz="2595">
                  <a:solidFill>
                    <a:srgbClr val="253439"/>
                  </a:solidFill>
                  <a:latin typeface="Aileron"/>
                  <a:ea typeface="Aileron"/>
                  <a:cs typeface="Aileron"/>
                  <a:sym typeface="Aileron"/>
                </a:rPr>
                <a:t>CRIHM &amp; Xjenza Malta</a:t>
              </a:r>
            </a:p>
            <a:p>
              <a:pPr marL="593510" lvl="2" indent="-197837" algn="l">
                <a:lnSpc>
                  <a:spcPts val="5192"/>
                </a:lnSpc>
                <a:buFont typeface="Arial"/>
                <a:buChar char="⚬"/>
              </a:pPr>
              <a:r>
                <a:rPr lang="en-US" sz="2595">
                  <a:solidFill>
                    <a:srgbClr val="253439"/>
                  </a:solidFill>
                  <a:latin typeface="Aileron"/>
                  <a:ea typeface="Aileron"/>
                  <a:cs typeface="Aileron"/>
                  <a:sym typeface="Aileron"/>
                </a:rPr>
                <a:t>CRP Priority Areas</a:t>
              </a:r>
            </a:p>
            <a:p>
              <a:pPr marL="593510" lvl="2" indent="-197837" algn="l">
                <a:lnSpc>
                  <a:spcPts val="5192"/>
                </a:lnSpc>
                <a:buFont typeface="Arial"/>
                <a:buChar char="⚬"/>
              </a:pPr>
              <a:r>
                <a:rPr lang="en-US" sz="2595">
                  <a:solidFill>
                    <a:srgbClr val="253439"/>
                  </a:solidFill>
                  <a:latin typeface="Aileron"/>
                  <a:ea typeface="Aileron"/>
                  <a:cs typeface="Aileron"/>
                  <a:sym typeface="Aileron"/>
                </a:rPr>
                <a:t>CRP 2024</a:t>
              </a:r>
            </a:p>
            <a:p>
              <a:pPr marL="593510" lvl="2" indent="-197837" algn="l">
                <a:lnSpc>
                  <a:spcPts val="5192"/>
                </a:lnSpc>
                <a:buFont typeface="Arial"/>
                <a:buChar char="⚬"/>
              </a:pPr>
              <a:r>
                <a:rPr lang="en-US" sz="2595">
                  <a:solidFill>
                    <a:srgbClr val="253439"/>
                  </a:solidFill>
                  <a:latin typeface="Aileron"/>
                  <a:ea typeface="Aileron"/>
                  <a:cs typeface="Aileron"/>
                  <a:sym typeface="Aileron"/>
                </a:rPr>
                <a:t>CRP 2025</a:t>
              </a:r>
            </a:p>
            <a:p>
              <a:pPr marL="593510" lvl="2" indent="-197837" algn="l">
                <a:lnSpc>
                  <a:spcPts val="5192"/>
                </a:lnSpc>
                <a:buFont typeface="Arial"/>
                <a:buChar char="⚬"/>
              </a:pPr>
              <a:r>
                <a:rPr lang="en-US" sz="2595">
                  <a:solidFill>
                    <a:srgbClr val="253439"/>
                  </a:solidFill>
                  <a:latin typeface="Aileron"/>
                  <a:ea typeface="Aileron"/>
                  <a:cs typeface="Aileron"/>
                  <a:sym typeface="Aileron"/>
                </a:rPr>
                <a:t>Contact details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556608" y="3323494"/>
            <a:ext cx="580519" cy="3816464"/>
            <a:chOff x="0" y="0"/>
            <a:chExt cx="774025" cy="50886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74025" cy="5088618"/>
            </a:xfrm>
            <a:custGeom>
              <a:avLst/>
              <a:gdLst/>
              <a:ahLst/>
              <a:cxnLst/>
              <a:rect l="l" t="t" r="r" b="b"/>
              <a:pathLst>
                <a:path w="774025" h="5088618">
                  <a:moveTo>
                    <a:pt x="0" y="0"/>
                  </a:moveTo>
                  <a:lnTo>
                    <a:pt x="774025" y="0"/>
                  </a:lnTo>
                  <a:lnTo>
                    <a:pt x="774025" y="5088618"/>
                  </a:lnTo>
                  <a:lnTo>
                    <a:pt x="0" y="50886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00025"/>
              <a:ext cx="774025" cy="52886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5192"/>
                </a:lnSpc>
              </a:pPr>
              <a:r>
                <a:rPr lang="en-US" sz="2595" b="1">
                  <a:solidFill>
                    <a:srgbClr val="25343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1</a:t>
              </a:r>
            </a:p>
            <a:p>
              <a:pPr algn="r">
                <a:lnSpc>
                  <a:spcPts val="5192"/>
                </a:lnSpc>
              </a:pPr>
              <a:r>
                <a:rPr lang="en-US" sz="2595" b="1">
                  <a:solidFill>
                    <a:srgbClr val="25343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2</a:t>
              </a:r>
            </a:p>
            <a:p>
              <a:pPr algn="r">
                <a:lnSpc>
                  <a:spcPts val="5192"/>
                </a:lnSpc>
              </a:pPr>
              <a:r>
                <a:rPr lang="en-US" sz="2595" b="1">
                  <a:solidFill>
                    <a:srgbClr val="25343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3</a:t>
              </a:r>
            </a:p>
            <a:p>
              <a:pPr algn="r">
                <a:lnSpc>
                  <a:spcPts val="5192"/>
                </a:lnSpc>
              </a:pPr>
              <a:r>
                <a:rPr lang="en-US" sz="2595" b="1">
                  <a:solidFill>
                    <a:srgbClr val="25343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4</a:t>
              </a:r>
            </a:p>
            <a:p>
              <a:pPr algn="r">
                <a:lnSpc>
                  <a:spcPts val="5192"/>
                </a:lnSpc>
              </a:pPr>
              <a:r>
                <a:rPr lang="en-US" sz="2595" b="1">
                  <a:solidFill>
                    <a:srgbClr val="25343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5</a:t>
              </a:r>
            </a:p>
            <a:p>
              <a:pPr algn="r">
                <a:lnSpc>
                  <a:spcPts val="5192"/>
                </a:lnSpc>
              </a:pPr>
              <a:r>
                <a:rPr lang="en-US" sz="2595" b="1">
                  <a:solidFill>
                    <a:srgbClr val="25343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6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29046" y="4202526"/>
            <a:ext cx="5752634" cy="941070"/>
            <a:chOff x="0" y="0"/>
            <a:chExt cx="7670179" cy="12547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670178" cy="1254760"/>
            </a:xfrm>
            <a:custGeom>
              <a:avLst/>
              <a:gdLst/>
              <a:ahLst/>
              <a:cxnLst/>
              <a:rect l="l" t="t" r="r" b="b"/>
              <a:pathLst>
                <a:path w="7670178" h="1254760">
                  <a:moveTo>
                    <a:pt x="0" y="0"/>
                  </a:moveTo>
                  <a:lnTo>
                    <a:pt x="7670178" y="0"/>
                  </a:lnTo>
                  <a:lnTo>
                    <a:pt x="7670178" y="1254760"/>
                  </a:lnTo>
                  <a:lnTo>
                    <a:pt x="0" y="12547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7150"/>
              <a:ext cx="7670179" cy="11976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7260"/>
                </a:lnSpc>
              </a:pPr>
              <a:r>
                <a:rPr lang="en-US" sz="6600">
                  <a:solidFill>
                    <a:srgbClr val="253439"/>
                  </a:solidFill>
                  <a:latin typeface="HK Grotesk"/>
                  <a:ea typeface="HK Grotesk"/>
                  <a:cs typeface="HK Grotesk"/>
                  <a:sym typeface="HK Grotesk"/>
                </a:rPr>
                <a:t>TABLE OF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29046" y="5077305"/>
            <a:ext cx="5752634" cy="1088390"/>
            <a:chOff x="0" y="0"/>
            <a:chExt cx="7670179" cy="145118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670178" cy="1451187"/>
            </a:xfrm>
            <a:custGeom>
              <a:avLst/>
              <a:gdLst/>
              <a:ahLst/>
              <a:cxnLst/>
              <a:rect l="l" t="t" r="r" b="b"/>
              <a:pathLst>
                <a:path w="7670178" h="1451187">
                  <a:moveTo>
                    <a:pt x="0" y="0"/>
                  </a:moveTo>
                  <a:lnTo>
                    <a:pt x="7670178" y="0"/>
                  </a:lnTo>
                  <a:lnTo>
                    <a:pt x="7670178" y="1451187"/>
                  </a:lnTo>
                  <a:lnTo>
                    <a:pt x="0" y="1451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6200"/>
              <a:ext cx="7670179" cy="13749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8470"/>
                </a:lnSpc>
              </a:pPr>
              <a:r>
                <a:rPr lang="en-US" sz="7700" b="1">
                  <a:solidFill>
                    <a:srgbClr val="253439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CONTENTS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4846868" y="1297570"/>
            <a:ext cx="2006434" cy="743561"/>
          </a:xfrm>
          <a:custGeom>
            <a:avLst/>
            <a:gdLst/>
            <a:ahLst/>
            <a:cxnLst/>
            <a:rect l="l" t="t" r="r" b="b"/>
            <a:pathLst>
              <a:path w="2006434" h="743561">
                <a:moveTo>
                  <a:pt x="0" y="0"/>
                </a:moveTo>
                <a:lnTo>
                  <a:pt x="2006433" y="0"/>
                </a:lnTo>
                <a:lnTo>
                  <a:pt x="2006433" y="743561"/>
                </a:lnTo>
                <a:lnTo>
                  <a:pt x="0" y="743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8099" t="-163543" r="-58562" b="-1502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431246" y="8231614"/>
            <a:ext cx="2395601" cy="1026686"/>
          </a:xfrm>
          <a:custGeom>
            <a:avLst/>
            <a:gdLst/>
            <a:ahLst/>
            <a:cxnLst/>
            <a:rect l="l" t="t" r="r" b="b"/>
            <a:pathLst>
              <a:path w="2395601" h="1026686">
                <a:moveTo>
                  <a:pt x="0" y="0"/>
                </a:moveTo>
                <a:lnTo>
                  <a:pt x="2395600" y="0"/>
                </a:lnTo>
                <a:lnTo>
                  <a:pt x="2395600" y="1026686"/>
                </a:lnTo>
                <a:lnTo>
                  <a:pt x="0" y="10266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0683" y="6173635"/>
            <a:ext cx="13935371" cy="3164459"/>
            <a:chOff x="0" y="0"/>
            <a:chExt cx="18580495" cy="4219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80495" cy="4219279"/>
            </a:xfrm>
            <a:custGeom>
              <a:avLst/>
              <a:gdLst/>
              <a:ahLst/>
              <a:cxnLst/>
              <a:rect l="l" t="t" r="r" b="b"/>
              <a:pathLst>
                <a:path w="18580495" h="4219279">
                  <a:moveTo>
                    <a:pt x="0" y="0"/>
                  </a:moveTo>
                  <a:lnTo>
                    <a:pt x="18580495" y="0"/>
                  </a:lnTo>
                  <a:lnTo>
                    <a:pt x="18580495" y="4219279"/>
                  </a:lnTo>
                  <a:lnTo>
                    <a:pt x="0" y="42192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8580495" cy="420975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863599" lvl="1" indent="-431800" algn="l">
                <a:lnSpc>
                  <a:spcPts val="47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Develop a cohesive R&amp;I landscape in Malta</a:t>
              </a:r>
            </a:p>
            <a:p>
              <a:pPr marL="863599" lvl="1" indent="-431800" algn="l">
                <a:lnSpc>
                  <a:spcPts val="47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Create dedicated, sector-specific support</a:t>
              </a:r>
            </a:p>
            <a:p>
              <a:pPr marL="863599" lvl="1" indent="-431800" algn="l">
                <a:lnSpc>
                  <a:spcPts val="47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Engage with the Maltese R&amp;I community</a:t>
              </a:r>
            </a:p>
            <a:p>
              <a:pPr marL="863599" lvl="1" indent="-431800" algn="l">
                <a:lnSpc>
                  <a:spcPts val="4799"/>
                </a:lnSpc>
                <a:buFont typeface="Arial"/>
                <a:buChar char="•"/>
              </a:pPr>
              <a:r>
                <a:rPr lang="en-US" sz="3999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Concentrate the efforts of Maltese researchers and entrepreneurs into addressing topics of national interest.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-359480" y="2874076"/>
            <a:ext cx="2666175" cy="880947"/>
            <a:chOff x="0" y="0"/>
            <a:chExt cx="702203" cy="2320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2203" cy="232019"/>
            </a:xfrm>
            <a:custGeom>
              <a:avLst/>
              <a:gdLst/>
              <a:ahLst/>
              <a:cxnLst/>
              <a:rect l="l" t="t" r="r" b="b"/>
              <a:pathLst>
                <a:path w="702203" h="232019">
                  <a:moveTo>
                    <a:pt x="81305" y="0"/>
                  </a:moveTo>
                  <a:lnTo>
                    <a:pt x="620897" y="0"/>
                  </a:lnTo>
                  <a:cubicBezTo>
                    <a:pt x="665801" y="0"/>
                    <a:pt x="702203" y="36402"/>
                    <a:pt x="702203" y="81305"/>
                  </a:cubicBezTo>
                  <a:lnTo>
                    <a:pt x="702203" y="150714"/>
                  </a:lnTo>
                  <a:cubicBezTo>
                    <a:pt x="702203" y="195617"/>
                    <a:pt x="665801" y="232019"/>
                    <a:pt x="620897" y="232019"/>
                  </a:cubicBezTo>
                  <a:lnTo>
                    <a:pt x="81305" y="232019"/>
                  </a:lnTo>
                  <a:cubicBezTo>
                    <a:pt x="36402" y="232019"/>
                    <a:pt x="0" y="195617"/>
                    <a:pt x="0" y="150714"/>
                  </a:cubicBezTo>
                  <a:lnTo>
                    <a:pt x="0" y="81305"/>
                  </a:lnTo>
                  <a:cubicBezTo>
                    <a:pt x="0" y="36402"/>
                    <a:pt x="36402" y="0"/>
                    <a:pt x="81305" y="0"/>
                  </a:cubicBezTo>
                  <a:close/>
                </a:path>
              </a:pathLst>
            </a:custGeom>
            <a:solidFill>
              <a:srgbClr val="EF3A3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02203" cy="27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4199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AIM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292688"/>
            <a:ext cx="14942326" cy="880947"/>
            <a:chOff x="0" y="0"/>
            <a:chExt cx="3935427" cy="2320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35427" cy="232019"/>
            </a:xfrm>
            <a:custGeom>
              <a:avLst/>
              <a:gdLst/>
              <a:ahLst/>
              <a:cxnLst/>
              <a:rect l="l" t="t" r="r" b="b"/>
              <a:pathLst>
                <a:path w="3935427" h="232019">
                  <a:moveTo>
                    <a:pt x="14507" y="0"/>
                  </a:moveTo>
                  <a:lnTo>
                    <a:pt x="3920920" y="0"/>
                  </a:lnTo>
                  <a:cubicBezTo>
                    <a:pt x="3924767" y="0"/>
                    <a:pt x="3928457" y="1528"/>
                    <a:pt x="3931178" y="4249"/>
                  </a:cubicBezTo>
                  <a:cubicBezTo>
                    <a:pt x="3933899" y="6970"/>
                    <a:pt x="3935427" y="10660"/>
                    <a:pt x="3935427" y="14507"/>
                  </a:cubicBezTo>
                  <a:lnTo>
                    <a:pt x="3935427" y="217512"/>
                  </a:lnTo>
                  <a:cubicBezTo>
                    <a:pt x="3935427" y="221359"/>
                    <a:pt x="3933899" y="225049"/>
                    <a:pt x="3931178" y="227770"/>
                  </a:cubicBezTo>
                  <a:cubicBezTo>
                    <a:pt x="3928457" y="230490"/>
                    <a:pt x="3924767" y="232019"/>
                    <a:pt x="3920920" y="232019"/>
                  </a:cubicBezTo>
                  <a:lnTo>
                    <a:pt x="14507" y="232019"/>
                  </a:lnTo>
                  <a:cubicBezTo>
                    <a:pt x="6495" y="232019"/>
                    <a:pt x="0" y="225524"/>
                    <a:pt x="0" y="217512"/>
                  </a:cubicBezTo>
                  <a:lnTo>
                    <a:pt x="0" y="14507"/>
                  </a:lnTo>
                  <a:cubicBezTo>
                    <a:pt x="0" y="10660"/>
                    <a:pt x="1528" y="6970"/>
                    <a:pt x="4249" y="4249"/>
                  </a:cubicBezTo>
                  <a:cubicBezTo>
                    <a:pt x="6970" y="1528"/>
                    <a:pt x="10660" y="0"/>
                    <a:pt x="14507" y="0"/>
                  </a:cubicBezTo>
                  <a:close/>
                </a:path>
              </a:pathLst>
            </a:custGeom>
            <a:solidFill>
              <a:srgbClr val="FAA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935427" cy="27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459"/>
                </a:lnSpc>
                <a:spcBef>
                  <a:spcPct val="0"/>
                </a:spcBef>
              </a:pPr>
              <a:r>
                <a:rPr lang="en-US" sz="4199" u="none" strike="noStrike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The main objectives of the R&amp;I Thematic Programmes are to: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30683" y="173037"/>
            <a:ext cx="15226635" cy="161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R&amp;I Thematic Programmes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30683" y="1895737"/>
            <a:ext cx="15469875" cy="286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9"/>
              </a:lnSpc>
            </a:pPr>
            <a:r>
              <a:rPr lang="en-US" sz="3999" u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To financially support innovative projects through specific, top-down initiatives with the support of Maltese Public Entities and Authorities &amp; address any immediate concerns of national interest and market failures.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502685" y="9091557"/>
            <a:ext cx="2509264" cy="929904"/>
          </a:xfrm>
          <a:custGeom>
            <a:avLst/>
            <a:gdLst/>
            <a:ahLst/>
            <a:cxnLst/>
            <a:rect l="l" t="t" r="r" b="b"/>
            <a:pathLst>
              <a:path w="2509264" h="929904">
                <a:moveTo>
                  <a:pt x="0" y="0"/>
                </a:moveTo>
                <a:lnTo>
                  <a:pt x="2509264" y="0"/>
                </a:lnTo>
                <a:lnTo>
                  <a:pt x="2509264" y="929904"/>
                </a:lnTo>
                <a:lnTo>
                  <a:pt x="0" y="92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099" t="-163543" r="-58562" b="-1502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352194" y="8890900"/>
            <a:ext cx="2637975" cy="1130561"/>
          </a:xfrm>
          <a:custGeom>
            <a:avLst/>
            <a:gdLst/>
            <a:ahLst/>
            <a:cxnLst/>
            <a:rect l="l" t="t" r="r" b="b"/>
            <a:pathLst>
              <a:path w="2637975" h="1130561">
                <a:moveTo>
                  <a:pt x="0" y="0"/>
                </a:moveTo>
                <a:lnTo>
                  <a:pt x="2637975" y="0"/>
                </a:lnTo>
                <a:lnTo>
                  <a:pt x="2637975" y="1130561"/>
                </a:lnTo>
                <a:lnTo>
                  <a:pt x="0" y="1130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8070" y="2029927"/>
            <a:ext cx="15491859" cy="1419828"/>
            <a:chOff x="0" y="0"/>
            <a:chExt cx="20655812" cy="18931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55812" cy="1893104"/>
            </a:xfrm>
            <a:custGeom>
              <a:avLst/>
              <a:gdLst/>
              <a:ahLst/>
              <a:cxnLst/>
              <a:rect l="l" t="t" r="r" b="b"/>
              <a:pathLst>
                <a:path w="20655812" h="1893104">
                  <a:moveTo>
                    <a:pt x="0" y="0"/>
                  </a:moveTo>
                  <a:lnTo>
                    <a:pt x="20655812" y="0"/>
                  </a:lnTo>
                  <a:lnTo>
                    <a:pt x="20655812" y="1893104"/>
                  </a:lnTo>
                  <a:lnTo>
                    <a:pt x="0" y="18931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33350"/>
              <a:ext cx="20655812" cy="202645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599"/>
                </a:lnSpc>
              </a:pPr>
              <a:r>
                <a:rPr lang="en-US" sz="3498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The Cancer Research programme is a collaborative effort between the Cancer Research Innovation Hub Malta led by Prof. Christian Scerri and Xjenza Malta.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88867" y="5324657"/>
            <a:ext cx="6281799" cy="3705043"/>
            <a:chOff x="0" y="0"/>
            <a:chExt cx="1654466" cy="9758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54466" cy="975814"/>
            </a:xfrm>
            <a:custGeom>
              <a:avLst/>
              <a:gdLst/>
              <a:ahLst/>
              <a:cxnLst/>
              <a:rect l="l" t="t" r="r" b="b"/>
              <a:pathLst>
                <a:path w="1654466" h="975814">
                  <a:moveTo>
                    <a:pt x="70249" y="0"/>
                  </a:moveTo>
                  <a:lnTo>
                    <a:pt x="1584217" y="0"/>
                  </a:lnTo>
                  <a:cubicBezTo>
                    <a:pt x="1623014" y="0"/>
                    <a:pt x="1654466" y="31451"/>
                    <a:pt x="1654466" y="70249"/>
                  </a:cubicBezTo>
                  <a:lnTo>
                    <a:pt x="1654466" y="905565"/>
                  </a:lnTo>
                  <a:cubicBezTo>
                    <a:pt x="1654466" y="944362"/>
                    <a:pt x="1623014" y="975814"/>
                    <a:pt x="1584217" y="975814"/>
                  </a:cubicBezTo>
                  <a:lnTo>
                    <a:pt x="70249" y="975814"/>
                  </a:lnTo>
                  <a:cubicBezTo>
                    <a:pt x="31451" y="975814"/>
                    <a:pt x="0" y="944362"/>
                    <a:pt x="0" y="905565"/>
                  </a:cubicBezTo>
                  <a:lnTo>
                    <a:pt x="0" y="70249"/>
                  </a:lnTo>
                  <a:cubicBezTo>
                    <a:pt x="0" y="31451"/>
                    <a:pt x="31451" y="0"/>
                    <a:pt x="70249" y="0"/>
                  </a:cubicBezTo>
                  <a:close/>
                </a:path>
              </a:pathLst>
            </a:custGeom>
            <a:solidFill>
              <a:srgbClr val="0068B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54466" cy="1013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17374" y="6023619"/>
            <a:ext cx="5178016" cy="2370885"/>
            <a:chOff x="0" y="0"/>
            <a:chExt cx="6904022" cy="31611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04022" cy="3161180"/>
            </a:xfrm>
            <a:custGeom>
              <a:avLst/>
              <a:gdLst/>
              <a:ahLst/>
              <a:cxnLst/>
              <a:rect l="l" t="t" r="r" b="b"/>
              <a:pathLst>
                <a:path w="6904022" h="3161180">
                  <a:moveTo>
                    <a:pt x="0" y="0"/>
                  </a:moveTo>
                  <a:lnTo>
                    <a:pt x="6904022" y="0"/>
                  </a:lnTo>
                  <a:lnTo>
                    <a:pt x="6904022" y="3161180"/>
                  </a:lnTo>
                  <a:lnTo>
                    <a:pt x="0" y="31611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6904022" cy="32659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799"/>
                </a:lnSpc>
              </a:pPr>
              <a:r>
                <a:rPr lang="en-US" sz="2998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Xjenza Malta will enact the role of managing agency to process, manage and monitor the projects.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83705" y="4083041"/>
            <a:ext cx="3845356" cy="960755"/>
            <a:chOff x="0" y="0"/>
            <a:chExt cx="5127141" cy="12810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7141" cy="1281007"/>
            </a:xfrm>
            <a:custGeom>
              <a:avLst/>
              <a:gdLst/>
              <a:ahLst/>
              <a:cxnLst/>
              <a:rect l="l" t="t" r="r" b="b"/>
              <a:pathLst>
                <a:path w="5127141" h="1281007">
                  <a:moveTo>
                    <a:pt x="0" y="0"/>
                  </a:moveTo>
                  <a:lnTo>
                    <a:pt x="5127141" y="0"/>
                  </a:lnTo>
                  <a:lnTo>
                    <a:pt x="5127141" y="1281007"/>
                  </a:lnTo>
                  <a:lnTo>
                    <a:pt x="0" y="1281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7150"/>
              <a:ext cx="5127141" cy="12238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300"/>
                </a:lnSpc>
              </a:pPr>
              <a:r>
                <a:rPr lang="en-US" sz="5000" b="1">
                  <a:solidFill>
                    <a:srgbClr val="000000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Xjenza Malta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48234" y="3895715"/>
            <a:ext cx="5700662" cy="1335407"/>
            <a:chOff x="0" y="0"/>
            <a:chExt cx="11376374" cy="26649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376374" cy="2664969"/>
            </a:xfrm>
            <a:custGeom>
              <a:avLst/>
              <a:gdLst/>
              <a:ahLst/>
              <a:cxnLst/>
              <a:rect l="l" t="t" r="r" b="b"/>
              <a:pathLst>
                <a:path w="11376374" h="2664969">
                  <a:moveTo>
                    <a:pt x="0" y="0"/>
                  </a:moveTo>
                  <a:lnTo>
                    <a:pt x="11376374" y="0"/>
                  </a:lnTo>
                  <a:lnTo>
                    <a:pt x="11376374" y="2664969"/>
                  </a:lnTo>
                  <a:lnTo>
                    <a:pt x="0" y="26649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7625"/>
              <a:ext cx="11376374" cy="261734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99"/>
                </a:lnSpc>
              </a:pPr>
              <a:r>
                <a:rPr lang="en-US" sz="3999" b="1" spc="127">
                  <a:solidFill>
                    <a:srgbClr val="000000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Cancer Research Innovation Hub Malta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5324657"/>
            <a:ext cx="7697482" cy="3705043"/>
            <a:chOff x="0" y="0"/>
            <a:chExt cx="2027320" cy="97581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27320" cy="975814"/>
            </a:xfrm>
            <a:custGeom>
              <a:avLst/>
              <a:gdLst/>
              <a:ahLst/>
              <a:cxnLst/>
              <a:rect l="l" t="t" r="r" b="b"/>
              <a:pathLst>
                <a:path w="2027320" h="975814">
                  <a:moveTo>
                    <a:pt x="57329" y="0"/>
                  </a:moveTo>
                  <a:lnTo>
                    <a:pt x="1969991" y="0"/>
                  </a:lnTo>
                  <a:cubicBezTo>
                    <a:pt x="1985196" y="0"/>
                    <a:pt x="1999778" y="6040"/>
                    <a:pt x="2010529" y="16791"/>
                  </a:cubicBezTo>
                  <a:cubicBezTo>
                    <a:pt x="2021280" y="27543"/>
                    <a:pt x="2027320" y="42124"/>
                    <a:pt x="2027320" y="57329"/>
                  </a:cubicBezTo>
                  <a:lnTo>
                    <a:pt x="2027320" y="918485"/>
                  </a:lnTo>
                  <a:cubicBezTo>
                    <a:pt x="2027320" y="933689"/>
                    <a:pt x="2021280" y="948271"/>
                    <a:pt x="2010529" y="959022"/>
                  </a:cubicBezTo>
                  <a:cubicBezTo>
                    <a:pt x="1999778" y="969774"/>
                    <a:pt x="1985196" y="975814"/>
                    <a:pt x="1969991" y="975814"/>
                  </a:cubicBezTo>
                  <a:lnTo>
                    <a:pt x="57329" y="975814"/>
                  </a:lnTo>
                  <a:cubicBezTo>
                    <a:pt x="25667" y="975814"/>
                    <a:pt x="0" y="950147"/>
                    <a:pt x="0" y="918485"/>
                  </a:cubicBezTo>
                  <a:lnTo>
                    <a:pt x="0" y="57329"/>
                  </a:lnTo>
                  <a:cubicBezTo>
                    <a:pt x="0" y="42124"/>
                    <a:pt x="6040" y="27543"/>
                    <a:pt x="16791" y="16791"/>
                  </a:cubicBezTo>
                  <a:cubicBezTo>
                    <a:pt x="27543" y="6040"/>
                    <a:pt x="42124" y="0"/>
                    <a:pt x="57329" y="0"/>
                  </a:cubicBezTo>
                  <a:close/>
                </a:path>
              </a:pathLst>
            </a:custGeom>
            <a:solidFill>
              <a:srgbClr val="EF3A3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027320" cy="1013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32" t="-66487" r="-1243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0" y="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32" t="-66487" r="-1243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402859" y="9353550"/>
            <a:ext cx="1990423" cy="853038"/>
          </a:xfrm>
          <a:custGeom>
            <a:avLst/>
            <a:gdLst/>
            <a:ahLst/>
            <a:cxnLst/>
            <a:rect l="l" t="t" r="r" b="b"/>
            <a:pathLst>
              <a:path w="1990423" h="853038">
                <a:moveTo>
                  <a:pt x="0" y="0"/>
                </a:moveTo>
                <a:lnTo>
                  <a:pt x="1990423" y="0"/>
                </a:lnTo>
                <a:lnTo>
                  <a:pt x="1990423" y="853038"/>
                </a:lnTo>
                <a:lnTo>
                  <a:pt x="0" y="853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4661515" y="8195618"/>
            <a:ext cx="4456830" cy="3154064"/>
          </a:xfrm>
          <a:custGeom>
            <a:avLst/>
            <a:gdLst/>
            <a:ahLst/>
            <a:cxnLst/>
            <a:rect l="l" t="t" r="r" b="b"/>
            <a:pathLst>
              <a:path w="4456830" h="3154064">
                <a:moveTo>
                  <a:pt x="0" y="0"/>
                </a:moveTo>
                <a:lnTo>
                  <a:pt x="4456830" y="0"/>
                </a:lnTo>
                <a:lnTo>
                  <a:pt x="4456830" y="3154064"/>
                </a:lnTo>
                <a:lnTo>
                  <a:pt x="0" y="3154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TextBox 24"/>
          <p:cNvSpPr txBox="1"/>
          <p:nvPr/>
        </p:nvSpPr>
        <p:spPr>
          <a:xfrm>
            <a:off x="1028700" y="971550"/>
            <a:ext cx="13449300" cy="1122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72"/>
              </a:lnSpc>
              <a:spcBef>
                <a:spcPct val="0"/>
              </a:spcBef>
            </a:pPr>
            <a:r>
              <a:rPr lang="en-US" sz="6978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Cancer Research </a:t>
            </a:r>
            <a:r>
              <a:rPr lang="en-US" sz="6978" b="1" dirty="0" err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Programme</a:t>
            </a:r>
            <a:endParaRPr lang="en-US" sz="6978" b="1" dirty="0">
              <a:solidFill>
                <a:srgbClr val="000000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748234" y="5648507"/>
            <a:ext cx="6258415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9"/>
              </a:lnSpc>
              <a:spcBef>
                <a:spcPct val="0"/>
              </a:spcBef>
            </a:pPr>
            <a:r>
              <a:rPr lang="en-US" sz="2899">
                <a:solidFill>
                  <a:srgbClr val="FDF7E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The CRIHM will enact the role of funding agency to disburse the grants.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48234" y="6765803"/>
            <a:ext cx="6258415" cy="189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69"/>
              </a:lnSpc>
              <a:spcBef>
                <a:spcPct val="0"/>
              </a:spcBef>
            </a:pPr>
            <a:r>
              <a:rPr lang="en-US" sz="2899" u="none" strike="noStrike">
                <a:solidFill>
                  <a:srgbClr val="FDF7E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The CRIHM has also contributed its invaluable expertise in the field of cancer research to help identify the main priority areas of focus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75892"/>
            <a:ext cx="133350" cy="2426442"/>
            <a:chOff x="0" y="0"/>
            <a:chExt cx="177800" cy="3235256"/>
          </a:xfrm>
        </p:grpSpPr>
        <p:sp>
          <p:nvSpPr>
            <p:cNvPr id="3" name="Freeform 3"/>
            <p:cNvSpPr/>
            <p:nvPr/>
          </p:nvSpPr>
          <p:spPr>
            <a:xfrm>
              <a:off x="0" y="88900"/>
              <a:ext cx="177800" cy="3057398"/>
            </a:xfrm>
            <a:custGeom>
              <a:avLst/>
              <a:gdLst/>
              <a:ahLst/>
              <a:cxnLst/>
              <a:rect l="l" t="t" r="r" b="b"/>
              <a:pathLst>
                <a:path w="177800" h="3057398">
                  <a:moveTo>
                    <a:pt x="0" y="3057398"/>
                  </a:moveTo>
                  <a:lnTo>
                    <a:pt x="0" y="0"/>
                  </a:lnTo>
                  <a:lnTo>
                    <a:pt x="177800" y="0"/>
                  </a:lnTo>
                  <a:lnTo>
                    <a:pt x="177800" y="3057398"/>
                  </a:lnTo>
                  <a:close/>
                </a:path>
              </a:pathLst>
            </a:custGeom>
            <a:solidFill>
              <a:srgbClr val="D15353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5502685" y="9091557"/>
            <a:ext cx="2509264" cy="929904"/>
          </a:xfrm>
          <a:custGeom>
            <a:avLst/>
            <a:gdLst/>
            <a:ahLst/>
            <a:cxnLst/>
            <a:rect l="l" t="t" r="r" b="b"/>
            <a:pathLst>
              <a:path w="2509264" h="929904">
                <a:moveTo>
                  <a:pt x="0" y="0"/>
                </a:moveTo>
                <a:lnTo>
                  <a:pt x="2509264" y="0"/>
                </a:lnTo>
                <a:lnTo>
                  <a:pt x="2509264" y="929904"/>
                </a:lnTo>
                <a:lnTo>
                  <a:pt x="0" y="92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099" t="-163543" r="-58562" b="-1502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4835314" y="417724"/>
            <a:ext cx="2851222" cy="1221952"/>
          </a:xfrm>
          <a:custGeom>
            <a:avLst/>
            <a:gdLst/>
            <a:ahLst/>
            <a:cxnLst/>
            <a:rect l="l" t="t" r="r" b="b"/>
            <a:pathLst>
              <a:path w="2851222" h="1221952">
                <a:moveTo>
                  <a:pt x="0" y="0"/>
                </a:moveTo>
                <a:lnTo>
                  <a:pt x="2851222" y="0"/>
                </a:lnTo>
                <a:lnTo>
                  <a:pt x="2851222" y="1221952"/>
                </a:lnTo>
                <a:lnTo>
                  <a:pt x="0" y="1221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58100" y="3235475"/>
            <a:ext cx="1938832" cy="1908025"/>
          </a:xfrm>
          <a:custGeom>
            <a:avLst/>
            <a:gdLst/>
            <a:ahLst/>
            <a:cxnLst/>
            <a:rect l="l" t="t" r="r" b="b"/>
            <a:pathLst>
              <a:path w="1938832" h="1908025">
                <a:moveTo>
                  <a:pt x="0" y="0"/>
                </a:moveTo>
                <a:lnTo>
                  <a:pt x="1938832" y="0"/>
                </a:lnTo>
                <a:lnTo>
                  <a:pt x="1938832" y="1908025"/>
                </a:lnTo>
                <a:lnTo>
                  <a:pt x="0" y="19080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9154" t="-37897" r="-16788" b="-5399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596932" y="5436571"/>
            <a:ext cx="2486095" cy="1594957"/>
          </a:xfrm>
          <a:custGeom>
            <a:avLst/>
            <a:gdLst/>
            <a:ahLst/>
            <a:cxnLst/>
            <a:rect l="l" t="t" r="r" b="b"/>
            <a:pathLst>
              <a:path w="2486095" h="1594957">
                <a:moveTo>
                  <a:pt x="0" y="0"/>
                </a:moveTo>
                <a:lnTo>
                  <a:pt x="2486095" y="0"/>
                </a:lnTo>
                <a:lnTo>
                  <a:pt x="2486095" y="1594957"/>
                </a:lnTo>
                <a:lnTo>
                  <a:pt x="0" y="15949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733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895198" y="3336343"/>
            <a:ext cx="1554176" cy="1554176"/>
          </a:xfrm>
          <a:custGeom>
            <a:avLst/>
            <a:gdLst/>
            <a:ahLst/>
            <a:cxnLst/>
            <a:rect l="l" t="t" r="r" b="b"/>
            <a:pathLst>
              <a:path w="1554176" h="1554176">
                <a:moveTo>
                  <a:pt x="0" y="0"/>
                </a:moveTo>
                <a:lnTo>
                  <a:pt x="1554176" y="0"/>
                </a:lnTo>
                <a:lnTo>
                  <a:pt x="1554176" y="1554176"/>
                </a:lnTo>
                <a:lnTo>
                  <a:pt x="0" y="15541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556113" y="7302682"/>
            <a:ext cx="2567733" cy="2307750"/>
          </a:xfrm>
          <a:custGeom>
            <a:avLst/>
            <a:gdLst/>
            <a:ahLst/>
            <a:cxnLst/>
            <a:rect l="l" t="t" r="r" b="b"/>
            <a:pathLst>
              <a:path w="2567733" h="2307750">
                <a:moveTo>
                  <a:pt x="0" y="0"/>
                </a:moveTo>
                <a:lnTo>
                  <a:pt x="2567733" y="0"/>
                </a:lnTo>
                <a:lnTo>
                  <a:pt x="2567733" y="2307750"/>
                </a:lnTo>
                <a:lnTo>
                  <a:pt x="0" y="23077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530683" y="933450"/>
            <a:ext cx="7613317" cy="161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Priority Areas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86538" y="3356511"/>
            <a:ext cx="6655832" cy="1901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0"/>
              </a:lnSpc>
              <a:spcBef>
                <a:spcPct val="0"/>
              </a:spcBef>
            </a:pPr>
            <a:r>
              <a:rPr lang="en-US" sz="23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Molecular Research and Diagnostic Innovations</a:t>
            </a:r>
          </a:p>
          <a:p>
            <a:pPr marL="496571" lvl="1" indent="-248285">
              <a:lnSpc>
                <a:spcPts val="299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Molecular Mechanisms</a:t>
            </a:r>
          </a:p>
          <a:p>
            <a:pPr marL="496571" lvl="1" indent="-248285">
              <a:lnSpc>
                <a:spcPts val="299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Molecular Diagnostics</a:t>
            </a:r>
          </a:p>
          <a:p>
            <a:pPr marL="496571" lvl="1" indent="-248285">
              <a:lnSpc>
                <a:spcPts val="2990"/>
              </a:lnSpc>
              <a:buFont typeface="Arial"/>
              <a:buChar char="•"/>
            </a:pPr>
            <a:r>
              <a:rPr lang="en-US" sz="23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Theranostics</a:t>
            </a:r>
            <a:r>
              <a:rPr lang="en-US" sz="23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(Therapy combined with Diagnostics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37341" y="5732399"/>
            <a:ext cx="9674059" cy="1131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0"/>
              </a:lnSpc>
              <a:spcBef>
                <a:spcPct val="0"/>
              </a:spcBef>
            </a:pPr>
            <a:r>
              <a:rPr lang="en-US" sz="23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Community-Based Cancer Research</a:t>
            </a:r>
          </a:p>
          <a:p>
            <a:pPr marL="342900" indent="-342900" algn="l">
              <a:lnSpc>
                <a:spcPts val="299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Community engagement to enhance effectiveness of cancer prevention</a:t>
            </a:r>
          </a:p>
          <a:p>
            <a:pPr marL="342900" indent="-342900" algn="l">
              <a:lnSpc>
                <a:spcPts val="299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Community engagement for early detection strategies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49374" y="2915285"/>
            <a:ext cx="6160770" cy="222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Therapeutic Development and Clinical Strategies</a:t>
            </a:r>
          </a:p>
          <a:p>
            <a:pPr marL="496571" lvl="1" indent="-248285" algn="just">
              <a:lnSpc>
                <a:spcPts val="299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Biological Therapeutics</a:t>
            </a:r>
          </a:p>
          <a:p>
            <a:pPr marL="496571" lvl="1" indent="-248285" algn="just">
              <a:lnSpc>
                <a:spcPts val="299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Pharmaceutical Therapeutics</a:t>
            </a:r>
          </a:p>
          <a:p>
            <a:pPr marL="496571" lvl="1" indent="-248285" algn="just">
              <a:lnSpc>
                <a:spcPts val="299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Proximity to cure</a:t>
            </a:r>
          </a:p>
          <a:p>
            <a:pPr marL="496571" lvl="1" indent="-248285" algn="just">
              <a:lnSpc>
                <a:spcPts val="299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Pre-Clinical Innovation</a:t>
            </a:r>
          </a:p>
          <a:p>
            <a:pPr marL="496571" lvl="1" indent="-248285" algn="just">
              <a:lnSpc>
                <a:spcPts val="299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Clinical Methodologies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7341" y="7792982"/>
            <a:ext cx="7826815" cy="1901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89"/>
              </a:lnSpc>
              <a:spcBef>
                <a:spcPct val="0"/>
              </a:spcBef>
            </a:pPr>
            <a:r>
              <a:rPr lang="en-US" sz="2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Psychological Support and Patient-Centered Approaches (for cancer patients and carers)</a:t>
            </a:r>
          </a:p>
          <a:p>
            <a:pPr marL="496569" lvl="1" indent="-248284" algn="just">
              <a:lnSpc>
                <a:spcPts val="298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Emotional Support</a:t>
            </a:r>
          </a:p>
          <a:p>
            <a:pPr marL="496569" lvl="1" indent="-248284" algn="just">
              <a:lnSpc>
                <a:spcPts val="298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Social Support</a:t>
            </a:r>
          </a:p>
          <a:p>
            <a:pPr marL="496569" lvl="1" indent="-248284" algn="just">
              <a:lnSpc>
                <a:spcPts val="298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Psychological Support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7E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8715" y="0"/>
            <a:ext cx="19845431" cy="10287000"/>
          </a:xfrm>
          <a:custGeom>
            <a:avLst/>
            <a:gdLst/>
            <a:ahLst/>
            <a:cxnLst/>
            <a:rect l="l" t="t" r="r" b="b"/>
            <a:pathLst>
              <a:path w="19845431" h="10287000">
                <a:moveTo>
                  <a:pt x="0" y="0"/>
                </a:moveTo>
                <a:lnTo>
                  <a:pt x="19845431" y="0"/>
                </a:lnTo>
                <a:lnTo>
                  <a:pt x="198454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9153276" y="-2999983"/>
            <a:ext cx="27441276" cy="15521157"/>
            <a:chOff x="0" y="0"/>
            <a:chExt cx="24249774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49774" cy="13716000"/>
            </a:xfrm>
            <a:custGeom>
              <a:avLst/>
              <a:gdLst/>
              <a:ahLst/>
              <a:cxnLst/>
              <a:rect l="l" t="t" r="r" b="b"/>
              <a:pathLst>
                <a:path w="24249774" h="13716000">
                  <a:moveTo>
                    <a:pt x="0" y="0"/>
                  </a:moveTo>
                  <a:lnTo>
                    <a:pt x="24249774" y="0"/>
                  </a:lnTo>
                  <a:lnTo>
                    <a:pt x="24249774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5245" b="-3524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342525" y="685886"/>
            <a:ext cx="17736301" cy="8839028"/>
          </a:xfrm>
          <a:custGeom>
            <a:avLst/>
            <a:gdLst/>
            <a:ahLst/>
            <a:cxnLst/>
            <a:rect l="l" t="t" r="r" b="b"/>
            <a:pathLst>
              <a:path w="17736301" h="8839028">
                <a:moveTo>
                  <a:pt x="0" y="0"/>
                </a:moveTo>
                <a:lnTo>
                  <a:pt x="17736300" y="0"/>
                </a:lnTo>
                <a:lnTo>
                  <a:pt x="17736300" y="8839028"/>
                </a:lnTo>
                <a:lnTo>
                  <a:pt x="0" y="8839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9077325" y="2452417"/>
            <a:ext cx="133350" cy="5711528"/>
            <a:chOff x="0" y="0"/>
            <a:chExt cx="177800" cy="7615371"/>
          </a:xfrm>
        </p:grpSpPr>
        <p:sp>
          <p:nvSpPr>
            <p:cNvPr id="7" name="Freeform 7"/>
            <p:cNvSpPr/>
            <p:nvPr/>
          </p:nvSpPr>
          <p:spPr>
            <a:xfrm>
              <a:off x="0" y="88900"/>
              <a:ext cx="177800" cy="7437628"/>
            </a:xfrm>
            <a:custGeom>
              <a:avLst/>
              <a:gdLst/>
              <a:ahLst/>
              <a:cxnLst/>
              <a:rect l="l" t="t" r="r" b="b"/>
              <a:pathLst>
                <a:path w="177800" h="7437628">
                  <a:moveTo>
                    <a:pt x="0" y="7437628"/>
                  </a:moveTo>
                  <a:lnTo>
                    <a:pt x="0" y="0"/>
                  </a:lnTo>
                  <a:lnTo>
                    <a:pt x="177800" y="0"/>
                  </a:lnTo>
                  <a:lnTo>
                    <a:pt x="177800" y="7437628"/>
                  </a:lnTo>
                  <a:close/>
                </a:path>
              </a:pathLst>
            </a:custGeom>
            <a:solidFill>
              <a:srgbClr val="D15353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93263" y="2547667"/>
            <a:ext cx="1968735" cy="634479"/>
            <a:chOff x="0" y="0"/>
            <a:chExt cx="2624980" cy="8459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24980" cy="845972"/>
            </a:xfrm>
            <a:custGeom>
              <a:avLst/>
              <a:gdLst/>
              <a:ahLst/>
              <a:cxnLst/>
              <a:rect l="l" t="t" r="r" b="b"/>
              <a:pathLst>
                <a:path w="2624980" h="845972">
                  <a:moveTo>
                    <a:pt x="0" y="0"/>
                  </a:moveTo>
                  <a:lnTo>
                    <a:pt x="2624980" y="0"/>
                  </a:lnTo>
                  <a:lnTo>
                    <a:pt x="2624980" y="845972"/>
                  </a:lnTo>
                  <a:lnTo>
                    <a:pt x="0" y="8459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2624980" cy="8173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630"/>
                </a:lnSpc>
              </a:pPr>
              <a:r>
                <a:rPr lang="en-US" sz="3300" b="1" spc="105">
                  <a:solidFill>
                    <a:srgbClr val="253439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LUCSIB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93263" y="4170121"/>
            <a:ext cx="2289123" cy="634479"/>
            <a:chOff x="0" y="0"/>
            <a:chExt cx="3052164" cy="8459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52164" cy="845972"/>
            </a:xfrm>
            <a:custGeom>
              <a:avLst/>
              <a:gdLst/>
              <a:ahLst/>
              <a:cxnLst/>
              <a:rect l="l" t="t" r="r" b="b"/>
              <a:pathLst>
                <a:path w="3052164" h="845972">
                  <a:moveTo>
                    <a:pt x="0" y="0"/>
                  </a:moveTo>
                  <a:lnTo>
                    <a:pt x="3052164" y="0"/>
                  </a:lnTo>
                  <a:lnTo>
                    <a:pt x="3052164" y="845972"/>
                  </a:lnTo>
                  <a:lnTo>
                    <a:pt x="0" y="8459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3052164" cy="8173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630"/>
                </a:lnSpc>
              </a:pPr>
              <a:r>
                <a:rPr lang="en-US" sz="3300" b="1" spc="105">
                  <a:solidFill>
                    <a:srgbClr val="253439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MECH-AIP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34276" y="6052804"/>
            <a:ext cx="4857274" cy="892175"/>
            <a:chOff x="0" y="0"/>
            <a:chExt cx="6476365" cy="11895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76365" cy="1189567"/>
            </a:xfrm>
            <a:custGeom>
              <a:avLst/>
              <a:gdLst/>
              <a:ahLst/>
              <a:cxnLst/>
              <a:rect l="l" t="t" r="r" b="b"/>
              <a:pathLst>
                <a:path w="6476365" h="1189567">
                  <a:moveTo>
                    <a:pt x="0" y="0"/>
                  </a:moveTo>
                  <a:lnTo>
                    <a:pt x="6476365" y="0"/>
                  </a:lnTo>
                  <a:lnTo>
                    <a:pt x="6476365" y="1189567"/>
                  </a:lnTo>
                  <a:lnTo>
                    <a:pt x="0" y="11895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6476365" cy="125624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674"/>
                </a:lnSpc>
              </a:pPr>
              <a:r>
                <a:rPr lang="en-US" sz="2499">
                  <a:solidFill>
                    <a:srgbClr val="253439"/>
                  </a:solidFill>
                  <a:latin typeface="Aileron"/>
                  <a:ea typeface="Aileron"/>
                  <a:cs typeface="Aileron"/>
                  <a:sym typeface="Aileron"/>
                </a:rPr>
                <a:t>Total of 12 Applications;</a:t>
              </a:r>
            </a:p>
            <a:p>
              <a:pPr algn="r">
                <a:lnSpc>
                  <a:spcPts val="3674"/>
                </a:lnSpc>
              </a:pPr>
              <a:r>
                <a:rPr lang="en-US" sz="2499">
                  <a:solidFill>
                    <a:srgbClr val="253439"/>
                  </a:solidFill>
                  <a:latin typeface="Aileron"/>
                  <a:ea typeface="Aileron"/>
                  <a:cs typeface="Aileron"/>
                  <a:sym typeface="Aileron"/>
                </a:rPr>
                <a:t> of which 4 projects were awarded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93263" y="3138141"/>
            <a:ext cx="6647991" cy="795185"/>
            <a:chOff x="0" y="0"/>
            <a:chExt cx="7749793" cy="926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49793" cy="926975"/>
            </a:xfrm>
            <a:custGeom>
              <a:avLst/>
              <a:gdLst/>
              <a:ahLst/>
              <a:cxnLst/>
              <a:rect l="l" t="t" r="r" b="b"/>
              <a:pathLst>
                <a:path w="7749793" h="926975">
                  <a:moveTo>
                    <a:pt x="0" y="0"/>
                  </a:moveTo>
                  <a:lnTo>
                    <a:pt x="7749793" y="0"/>
                  </a:lnTo>
                  <a:lnTo>
                    <a:pt x="7749793" y="926975"/>
                  </a:lnTo>
                  <a:lnTo>
                    <a:pt x="0" y="9269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7749793" cy="974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86"/>
                </a:lnSpc>
              </a:pPr>
              <a:r>
                <a:rPr lang="en-US" sz="2099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Identifying cancer-fighting factors for the prevention of Lung Cancer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93263" y="5735565"/>
            <a:ext cx="2739324" cy="634479"/>
            <a:chOff x="0" y="0"/>
            <a:chExt cx="3652431" cy="8459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652432" cy="845972"/>
            </a:xfrm>
            <a:custGeom>
              <a:avLst/>
              <a:gdLst/>
              <a:ahLst/>
              <a:cxnLst/>
              <a:rect l="l" t="t" r="r" b="b"/>
              <a:pathLst>
                <a:path w="3652432" h="845972">
                  <a:moveTo>
                    <a:pt x="0" y="0"/>
                  </a:moveTo>
                  <a:lnTo>
                    <a:pt x="3652432" y="0"/>
                  </a:lnTo>
                  <a:lnTo>
                    <a:pt x="3652432" y="845972"/>
                  </a:lnTo>
                  <a:lnTo>
                    <a:pt x="0" y="8459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3652431" cy="8173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630"/>
                </a:lnSpc>
              </a:pPr>
              <a:r>
                <a:rPr lang="en-US" sz="3300" b="1" spc="105">
                  <a:solidFill>
                    <a:srgbClr val="253439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BROADmab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14313" y="5350417"/>
            <a:ext cx="1876893" cy="187689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AA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0"/>
                </a:lnSpc>
              </a:pPr>
              <a:r>
                <a:rPr lang="en-US" sz="3200" b="1">
                  <a:solidFill>
                    <a:srgbClr val="000000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€600K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63760" y="3010018"/>
            <a:ext cx="7562850" cy="225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72"/>
              </a:lnSpc>
              <a:spcBef>
                <a:spcPct val="0"/>
              </a:spcBef>
            </a:pPr>
            <a:r>
              <a:rPr lang="en-US" sz="6978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Cancer Research Programme 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373302" y="5195639"/>
            <a:ext cx="1218248" cy="597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4"/>
              </a:lnSpc>
              <a:spcBef>
                <a:spcPct val="0"/>
              </a:spcBef>
            </a:pPr>
            <a:r>
              <a:rPr lang="en-US" sz="349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1st call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693263" y="7017220"/>
            <a:ext cx="1568802" cy="634479"/>
            <a:chOff x="0" y="0"/>
            <a:chExt cx="2091735" cy="84597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91736" cy="845972"/>
            </a:xfrm>
            <a:custGeom>
              <a:avLst/>
              <a:gdLst/>
              <a:ahLst/>
              <a:cxnLst/>
              <a:rect l="l" t="t" r="r" b="b"/>
              <a:pathLst>
                <a:path w="2091736" h="845972">
                  <a:moveTo>
                    <a:pt x="0" y="0"/>
                  </a:moveTo>
                  <a:lnTo>
                    <a:pt x="2091736" y="0"/>
                  </a:lnTo>
                  <a:lnTo>
                    <a:pt x="2091736" y="845972"/>
                  </a:lnTo>
                  <a:lnTo>
                    <a:pt x="0" y="8459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8575"/>
              <a:ext cx="2091735" cy="8173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630"/>
                </a:lnSpc>
              </a:pPr>
              <a:r>
                <a:rPr lang="en-US" sz="3300" b="1" spc="105">
                  <a:solidFill>
                    <a:srgbClr val="253439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PIRIOP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439966" y="2700372"/>
            <a:ext cx="2469203" cy="409194"/>
            <a:chOff x="0" y="0"/>
            <a:chExt cx="3292271" cy="54559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92271" cy="545592"/>
            </a:xfrm>
            <a:custGeom>
              <a:avLst/>
              <a:gdLst/>
              <a:ahLst/>
              <a:cxnLst/>
              <a:rect l="l" t="t" r="r" b="b"/>
              <a:pathLst>
                <a:path w="3292271" h="545592">
                  <a:moveTo>
                    <a:pt x="0" y="0"/>
                  </a:moveTo>
                  <a:lnTo>
                    <a:pt x="3292271" y="0"/>
                  </a:lnTo>
                  <a:lnTo>
                    <a:pt x="3292271" y="545592"/>
                  </a:lnTo>
                  <a:lnTo>
                    <a:pt x="0" y="5455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3292271" cy="59321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86"/>
                </a:lnSpc>
              </a:pPr>
              <a:r>
                <a:rPr lang="en-US" sz="2099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Academia Project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693263" y="4767034"/>
            <a:ext cx="6647991" cy="795185"/>
            <a:chOff x="0" y="0"/>
            <a:chExt cx="7749793" cy="926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749793" cy="926975"/>
            </a:xfrm>
            <a:custGeom>
              <a:avLst/>
              <a:gdLst/>
              <a:ahLst/>
              <a:cxnLst/>
              <a:rect l="l" t="t" r="r" b="b"/>
              <a:pathLst>
                <a:path w="7749793" h="926975">
                  <a:moveTo>
                    <a:pt x="0" y="0"/>
                  </a:moveTo>
                  <a:lnTo>
                    <a:pt x="7749793" y="0"/>
                  </a:lnTo>
                  <a:lnTo>
                    <a:pt x="7749793" y="926975"/>
                  </a:lnTo>
                  <a:lnTo>
                    <a:pt x="0" y="9269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7749793" cy="974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86"/>
                </a:lnSpc>
              </a:pPr>
              <a:r>
                <a:rPr lang="en-US" sz="2099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Understanding the key factors which affect tumour growth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067222" y="4357840"/>
            <a:ext cx="2469203" cy="409194"/>
            <a:chOff x="0" y="0"/>
            <a:chExt cx="3292271" cy="54559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292271" cy="545592"/>
            </a:xfrm>
            <a:custGeom>
              <a:avLst/>
              <a:gdLst/>
              <a:ahLst/>
              <a:cxnLst/>
              <a:rect l="l" t="t" r="r" b="b"/>
              <a:pathLst>
                <a:path w="3292271" h="545592">
                  <a:moveTo>
                    <a:pt x="0" y="0"/>
                  </a:moveTo>
                  <a:lnTo>
                    <a:pt x="3292271" y="0"/>
                  </a:lnTo>
                  <a:lnTo>
                    <a:pt x="3292271" y="545592"/>
                  </a:lnTo>
                  <a:lnTo>
                    <a:pt x="0" y="5455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3292271" cy="59321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86"/>
                </a:lnSpc>
              </a:pPr>
              <a:r>
                <a:rPr lang="en-US" sz="2099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Academia Project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693263" y="6370044"/>
            <a:ext cx="3714224" cy="468024"/>
            <a:chOff x="0" y="0"/>
            <a:chExt cx="4329800" cy="54559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329800" cy="545592"/>
            </a:xfrm>
            <a:custGeom>
              <a:avLst/>
              <a:gdLst/>
              <a:ahLst/>
              <a:cxnLst/>
              <a:rect l="l" t="t" r="r" b="b"/>
              <a:pathLst>
                <a:path w="4329800" h="545592">
                  <a:moveTo>
                    <a:pt x="0" y="0"/>
                  </a:moveTo>
                  <a:lnTo>
                    <a:pt x="4329800" y="0"/>
                  </a:lnTo>
                  <a:lnTo>
                    <a:pt x="4329800" y="545592"/>
                  </a:lnTo>
                  <a:lnTo>
                    <a:pt x="0" y="5455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4329800" cy="59321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86"/>
                </a:lnSpc>
              </a:pPr>
              <a:r>
                <a:rPr lang="en-US" sz="2099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Targeted cancer-cell therapy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351092" y="5884650"/>
            <a:ext cx="2671793" cy="409194"/>
            <a:chOff x="0" y="0"/>
            <a:chExt cx="3562391" cy="54559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562391" cy="545592"/>
            </a:xfrm>
            <a:custGeom>
              <a:avLst/>
              <a:gdLst/>
              <a:ahLst/>
              <a:cxnLst/>
              <a:rect l="l" t="t" r="r" b="b"/>
              <a:pathLst>
                <a:path w="3562391" h="545592">
                  <a:moveTo>
                    <a:pt x="0" y="0"/>
                  </a:moveTo>
                  <a:lnTo>
                    <a:pt x="3562391" y="0"/>
                  </a:lnTo>
                  <a:lnTo>
                    <a:pt x="3562391" y="545592"/>
                  </a:lnTo>
                  <a:lnTo>
                    <a:pt x="0" y="5455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3562391" cy="59321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86"/>
                </a:lnSpc>
              </a:pPr>
              <a:r>
                <a:rPr lang="en-US" sz="2099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Private Sector Project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1373291" y="7194880"/>
            <a:ext cx="2671793" cy="404660"/>
            <a:chOff x="0" y="0"/>
            <a:chExt cx="3562391" cy="539547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562391" cy="539547"/>
            </a:xfrm>
            <a:custGeom>
              <a:avLst/>
              <a:gdLst/>
              <a:ahLst/>
              <a:cxnLst/>
              <a:rect l="l" t="t" r="r" b="b"/>
              <a:pathLst>
                <a:path w="3562391" h="539547">
                  <a:moveTo>
                    <a:pt x="0" y="0"/>
                  </a:moveTo>
                  <a:lnTo>
                    <a:pt x="3562391" y="0"/>
                  </a:lnTo>
                  <a:lnTo>
                    <a:pt x="3562391" y="539547"/>
                  </a:lnTo>
                  <a:lnTo>
                    <a:pt x="0" y="5395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3562391" cy="5871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86"/>
                </a:lnSpc>
              </a:pPr>
              <a:r>
                <a:rPr lang="en-US" sz="2099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Private Sector Project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693263" y="7647693"/>
            <a:ext cx="7293321" cy="468024"/>
            <a:chOff x="0" y="0"/>
            <a:chExt cx="8502076" cy="54559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502076" cy="545592"/>
            </a:xfrm>
            <a:custGeom>
              <a:avLst/>
              <a:gdLst/>
              <a:ahLst/>
              <a:cxnLst/>
              <a:rect l="l" t="t" r="r" b="b"/>
              <a:pathLst>
                <a:path w="8502076" h="545592">
                  <a:moveTo>
                    <a:pt x="0" y="0"/>
                  </a:moveTo>
                  <a:lnTo>
                    <a:pt x="8502076" y="0"/>
                  </a:lnTo>
                  <a:lnTo>
                    <a:pt x="8502076" y="545592"/>
                  </a:lnTo>
                  <a:lnTo>
                    <a:pt x="0" y="5455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8502076" cy="59321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86"/>
                </a:lnSpc>
              </a:pPr>
              <a:r>
                <a:rPr lang="en-US" sz="2099">
                  <a:solidFill>
                    <a:srgbClr val="25343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The relationship between gut microbiota and immunotherapy </a:t>
              </a:r>
            </a:p>
          </p:txBody>
        </p:sp>
      </p:grpSp>
      <p:sp>
        <p:nvSpPr>
          <p:cNvPr id="52" name="Freeform 52"/>
          <p:cNvSpPr/>
          <p:nvPr/>
        </p:nvSpPr>
        <p:spPr>
          <a:xfrm>
            <a:off x="15246820" y="1028700"/>
            <a:ext cx="2509264" cy="929904"/>
          </a:xfrm>
          <a:custGeom>
            <a:avLst/>
            <a:gdLst/>
            <a:ahLst/>
            <a:cxnLst/>
            <a:rect l="l" t="t" r="r" b="b"/>
            <a:pathLst>
              <a:path w="2509264" h="929904">
                <a:moveTo>
                  <a:pt x="0" y="0"/>
                </a:moveTo>
                <a:lnTo>
                  <a:pt x="2509264" y="0"/>
                </a:lnTo>
                <a:lnTo>
                  <a:pt x="2509264" y="929904"/>
                </a:lnTo>
                <a:lnTo>
                  <a:pt x="0" y="9299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8099" t="-163543" r="-58562" b="-1502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647473" y="1028700"/>
            <a:ext cx="2851222" cy="1221952"/>
          </a:xfrm>
          <a:custGeom>
            <a:avLst/>
            <a:gdLst/>
            <a:ahLst/>
            <a:cxnLst/>
            <a:rect l="l" t="t" r="r" b="b"/>
            <a:pathLst>
              <a:path w="2851222" h="1221952">
                <a:moveTo>
                  <a:pt x="0" y="0"/>
                </a:moveTo>
                <a:lnTo>
                  <a:pt x="2851222" y="0"/>
                </a:lnTo>
                <a:lnTo>
                  <a:pt x="2851222" y="1221952"/>
                </a:lnTo>
                <a:lnTo>
                  <a:pt x="0" y="12219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7E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8715" y="0"/>
            <a:ext cx="19845431" cy="10287000"/>
          </a:xfrm>
          <a:custGeom>
            <a:avLst/>
            <a:gdLst/>
            <a:ahLst/>
            <a:cxnLst/>
            <a:rect l="l" t="t" r="r" b="b"/>
            <a:pathLst>
              <a:path w="19845431" h="10287000">
                <a:moveTo>
                  <a:pt x="0" y="0"/>
                </a:moveTo>
                <a:lnTo>
                  <a:pt x="19845431" y="0"/>
                </a:lnTo>
                <a:lnTo>
                  <a:pt x="198454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778714" y="0"/>
            <a:ext cx="19845430" cy="10287000"/>
          </a:xfrm>
          <a:custGeom>
            <a:avLst/>
            <a:gdLst/>
            <a:ahLst/>
            <a:cxnLst/>
            <a:rect l="l" t="t" r="r" b="b"/>
            <a:pathLst>
              <a:path w="19845430" h="10287000">
                <a:moveTo>
                  <a:pt x="0" y="0"/>
                </a:moveTo>
                <a:lnTo>
                  <a:pt x="19845430" y="0"/>
                </a:lnTo>
                <a:lnTo>
                  <a:pt x="198454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485" b="-44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42525" y="723986"/>
            <a:ext cx="17736301" cy="8839028"/>
          </a:xfrm>
          <a:custGeom>
            <a:avLst/>
            <a:gdLst/>
            <a:ahLst/>
            <a:cxnLst/>
            <a:rect l="l" t="t" r="r" b="b"/>
            <a:pathLst>
              <a:path w="17736301" h="8839028">
                <a:moveTo>
                  <a:pt x="0" y="0"/>
                </a:moveTo>
                <a:lnTo>
                  <a:pt x="17736300" y="0"/>
                </a:lnTo>
                <a:lnTo>
                  <a:pt x="17736300" y="8839028"/>
                </a:lnTo>
                <a:lnTo>
                  <a:pt x="0" y="8839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9068063" y="2446321"/>
            <a:ext cx="142612" cy="6108235"/>
            <a:chOff x="0" y="0"/>
            <a:chExt cx="177800" cy="7615371"/>
          </a:xfrm>
        </p:grpSpPr>
        <p:sp>
          <p:nvSpPr>
            <p:cNvPr id="6" name="Freeform 6"/>
            <p:cNvSpPr/>
            <p:nvPr/>
          </p:nvSpPr>
          <p:spPr>
            <a:xfrm>
              <a:off x="0" y="88900"/>
              <a:ext cx="177800" cy="7437628"/>
            </a:xfrm>
            <a:custGeom>
              <a:avLst/>
              <a:gdLst/>
              <a:ahLst/>
              <a:cxnLst/>
              <a:rect l="l" t="t" r="r" b="b"/>
              <a:pathLst>
                <a:path w="177800" h="7437628">
                  <a:moveTo>
                    <a:pt x="0" y="7437628"/>
                  </a:moveTo>
                  <a:lnTo>
                    <a:pt x="0" y="0"/>
                  </a:lnTo>
                  <a:lnTo>
                    <a:pt x="177800" y="0"/>
                  </a:lnTo>
                  <a:lnTo>
                    <a:pt x="177800" y="7437628"/>
                  </a:lnTo>
                  <a:close/>
                </a:path>
              </a:pathLst>
            </a:custGeom>
            <a:solidFill>
              <a:srgbClr val="D15353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15246820" y="1028700"/>
            <a:ext cx="2509264" cy="929904"/>
          </a:xfrm>
          <a:custGeom>
            <a:avLst/>
            <a:gdLst/>
            <a:ahLst/>
            <a:cxnLst/>
            <a:rect l="l" t="t" r="r" b="b"/>
            <a:pathLst>
              <a:path w="2509264" h="929904">
                <a:moveTo>
                  <a:pt x="0" y="0"/>
                </a:moveTo>
                <a:lnTo>
                  <a:pt x="2509264" y="0"/>
                </a:lnTo>
                <a:lnTo>
                  <a:pt x="2509264" y="929904"/>
                </a:lnTo>
                <a:lnTo>
                  <a:pt x="0" y="9299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8099" t="-163543" r="-58562" b="-1502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47473" y="1028700"/>
            <a:ext cx="2851222" cy="1221952"/>
          </a:xfrm>
          <a:custGeom>
            <a:avLst/>
            <a:gdLst/>
            <a:ahLst/>
            <a:cxnLst/>
            <a:rect l="l" t="t" r="r" b="b"/>
            <a:pathLst>
              <a:path w="2851222" h="1221952">
                <a:moveTo>
                  <a:pt x="0" y="0"/>
                </a:moveTo>
                <a:lnTo>
                  <a:pt x="2851222" y="0"/>
                </a:lnTo>
                <a:lnTo>
                  <a:pt x="2851222" y="1221952"/>
                </a:lnTo>
                <a:lnTo>
                  <a:pt x="0" y="12219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546877" y="5658473"/>
            <a:ext cx="1698031" cy="1530351"/>
          </a:xfrm>
          <a:custGeom>
            <a:avLst/>
            <a:gdLst/>
            <a:ahLst/>
            <a:cxnLst/>
            <a:rect l="l" t="t" r="r" b="b"/>
            <a:pathLst>
              <a:path w="1698031" h="1530351">
                <a:moveTo>
                  <a:pt x="0" y="0"/>
                </a:moveTo>
                <a:lnTo>
                  <a:pt x="1698032" y="0"/>
                </a:lnTo>
                <a:lnTo>
                  <a:pt x="1698032" y="1530351"/>
                </a:lnTo>
                <a:lnTo>
                  <a:pt x="0" y="15303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4852018" y="4312989"/>
            <a:ext cx="186334" cy="6254072"/>
            <a:chOff x="0" y="0"/>
            <a:chExt cx="226893" cy="7615371"/>
          </a:xfrm>
        </p:grpSpPr>
        <p:sp>
          <p:nvSpPr>
            <p:cNvPr id="11" name="Freeform 11"/>
            <p:cNvSpPr/>
            <p:nvPr/>
          </p:nvSpPr>
          <p:spPr>
            <a:xfrm>
              <a:off x="0" y="88900"/>
              <a:ext cx="226893" cy="7437628"/>
            </a:xfrm>
            <a:custGeom>
              <a:avLst/>
              <a:gdLst/>
              <a:ahLst/>
              <a:cxnLst/>
              <a:rect l="l" t="t" r="r" b="b"/>
              <a:pathLst>
                <a:path w="226893" h="7437628">
                  <a:moveTo>
                    <a:pt x="0" y="7437628"/>
                  </a:moveTo>
                  <a:lnTo>
                    <a:pt x="0" y="0"/>
                  </a:lnTo>
                  <a:lnTo>
                    <a:pt x="226893" y="0"/>
                  </a:lnTo>
                  <a:lnTo>
                    <a:pt x="226893" y="7437628"/>
                  </a:lnTo>
                  <a:close/>
                </a:path>
              </a:pathLst>
            </a:custGeom>
            <a:solidFill>
              <a:srgbClr val="D15353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4852018" y="4637589"/>
            <a:ext cx="186334" cy="6254072"/>
            <a:chOff x="0" y="0"/>
            <a:chExt cx="226893" cy="7615371"/>
          </a:xfrm>
        </p:grpSpPr>
        <p:sp>
          <p:nvSpPr>
            <p:cNvPr id="13" name="Freeform 13"/>
            <p:cNvSpPr/>
            <p:nvPr/>
          </p:nvSpPr>
          <p:spPr>
            <a:xfrm>
              <a:off x="0" y="88900"/>
              <a:ext cx="226893" cy="7437628"/>
            </a:xfrm>
            <a:custGeom>
              <a:avLst/>
              <a:gdLst/>
              <a:ahLst/>
              <a:cxnLst/>
              <a:rect l="l" t="t" r="r" b="b"/>
              <a:pathLst>
                <a:path w="226893" h="7437628">
                  <a:moveTo>
                    <a:pt x="0" y="7437628"/>
                  </a:moveTo>
                  <a:lnTo>
                    <a:pt x="0" y="0"/>
                  </a:lnTo>
                  <a:lnTo>
                    <a:pt x="226893" y="0"/>
                  </a:lnTo>
                  <a:lnTo>
                    <a:pt x="226893" y="7437628"/>
                  </a:lnTo>
                  <a:close/>
                </a:path>
              </a:pathLst>
            </a:custGeom>
            <a:solidFill>
              <a:srgbClr val="0068B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4852018" y="4966798"/>
            <a:ext cx="186334" cy="6254072"/>
            <a:chOff x="0" y="0"/>
            <a:chExt cx="226893" cy="7615371"/>
          </a:xfrm>
        </p:grpSpPr>
        <p:sp>
          <p:nvSpPr>
            <p:cNvPr id="15" name="Freeform 15"/>
            <p:cNvSpPr/>
            <p:nvPr/>
          </p:nvSpPr>
          <p:spPr>
            <a:xfrm>
              <a:off x="0" y="88900"/>
              <a:ext cx="226893" cy="7437628"/>
            </a:xfrm>
            <a:custGeom>
              <a:avLst/>
              <a:gdLst/>
              <a:ahLst/>
              <a:cxnLst/>
              <a:rect l="l" t="t" r="r" b="b"/>
              <a:pathLst>
                <a:path w="226893" h="7437628">
                  <a:moveTo>
                    <a:pt x="0" y="7437628"/>
                  </a:moveTo>
                  <a:lnTo>
                    <a:pt x="0" y="0"/>
                  </a:lnTo>
                  <a:lnTo>
                    <a:pt x="226893" y="0"/>
                  </a:lnTo>
                  <a:lnTo>
                    <a:pt x="226893" y="7437628"/>
                  </a:lnTo>
                  <a:close/>
                </a:path>
              </a:pathLst>
            </a:custGeom>
            <a:solidFill>
              <a:srgbClr val="FAAA1D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Freeform 16"/>
          <p:cNvSpPr/>
          <p:nvPr/>
        </p:nvSpPr>
        <p:spPr>
          <a:xfrm>
            <a:off x="5869797" y="1148129"/>
            <a:ext cx="3026816" cy="1804739"/>
          </a:xfrm>
          <a:custGeom>
            <a:avLst/>
            <a:gdLst/>
            <a:ahLst/>
            <a:cxnLst/>
            <a:rect l="l" t="t" r="r" b="b"/>
            <a:pathLst>
              <a:path w="3026816" h="1804739">
                <a:moveTo>
                  <a:pt x="0" y="0"/>
                </a:moveTo>
                <a:lnTo>
                  <a:pt x="3026816" y="0"/>
                </a:lnTo>
                <a:lnTo>
                  <a:pt x="3026816" y="1804739"/>
                </a:lnTo>
                <a:lnTo>
                  <a:pt x="0" y="18047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17"/>
          <p:cNvGrpSpPr/>
          <p:nvPr/>
        </p:nvGrpSpPr>
        <p:grpSpPr>
          <a:xfrm>
            <a:off x="9543118" y="2603132"/>
            <a:ext cx="7949766" cy="803383"/>
            <a:chOff x="-2754" y="-66675"/>
            <a:chExt cx="2093765" cy="211591"/>
          </a:xfrm>
        </p:grpSpPr>
        <p:sp>
          <p:nvSpPr>
            <p:cNvPr id="18" name="Freeform 18"/>
            <p:cNvSpPr/>
            <p:nvPr/>
          </p:nvSpPr>
          <p:spPr>
            <a:xfrm>
              <a:off x="-2754" y="-31360"/>
              <a:ext cx="2091011" cy="144916"/>
            </a:xfrm>
            <a:custGeom>
              <a:avLst/>
              <a:gdLst/>
              <a:ahLst/>
              <a:cxnLst/>
              <a:rect l="l" t="t" r="r" b="b"/>
              <a:pathLst>
                <a:path w="2091011" h="144916">
                  <a:moveTo>
                    <a:pt x="0" y="0"/>
                  </a:moveTo>
                  <a:lnTo>
                    <a:pt x="2091011" y="0"/>
                  </a:lnTo>
                  <a:lnTo>
                    <a:pt x="2091011" y="144916"/>
                  </a:lnTo>
                  <a:lnTo>
                    <a:pt x="0" y="144916"/>
                  </a:lnTo>
                  <a:close/>
                </a:path>
              </a:pathLst>
            </a:custGeom>
            <a:solidFill>
              <a:srgbClr val="1768B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2091011" cy="211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Budgetary increase from 600k to 1.05M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53575" y="3762959"/>
            <a:ext cx="7939309" cy="803383"/>
            <a:chOff x="0" y="-66675"/>
            <a:chExt cx="2091011" cy="211591"/>
          </a:xfrm>
        </p:grpSpPr>
        <p:sp>
          <p:nvSpPr>
            <p:cNvPr id="21" name="Freeform 21"/>
            <p:cNvSpPr/>
            <p:nvPr/>
          </p:nvSpPr>
          <p:spPr>
            <a:xfrm>
              <a:off x="0" y="-16703"/>
              <a:ext cx="2091011" cy="144916"/>
            </a:xfrm>
            <a:custGeom>
              <a:avLst/>
              <a:gdLst/>
              <a:ahLst/>
              <a:cxnLst/>
              <a:rect l="l" t="t" r="r" b="b"/>
              <a:pathLst>
                <a:path w="2091011" h="144916">
                  <a:moveTo>
                    <a:pt x="0" y="0"/>
                  </a:moveTo>
                  <a:lnTo>
                    <a:pt x="2091011" y="0"/>
                  </a:lnTo>
                  <a:lnTo>
                    <a:pt x="2091011" y="144916"/>
                  </a:lnTo>
                  <a:lnTo>
                    <a:pt x="0" y="144916"/>
                  </a:lnTo>
                  <a:close/>
                </a:path>
              </a:pathLst>
            </a:custGeom>
            <a:solidFill>
              <a:srgbClr val="4086C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2091011" cy="211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Capacity to award up to 7 projects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43118" y="4922786"/>
            <a:ext cx="7949766" cy="803383"/>
            <a:chOff x="-2754" y="-66675"/>
            <a:chExt cx="2093765" cy="211591"/>
          </a:xfrm>
        </p:grpSpPr>
        <p:sp>
          <p:nvSpPr>
            <p:cNvPr id="24" name="Freeform 24"/>
            <p:cNvSpPr/>
            <p:nvPr/>
          </p:nvSpPr>
          <p:spPr>
            <a:xfrm>
              <a:off x="-2754" y="-18928"/>
              <a:ext cx="2091011" cy="144916"/>
            </a:xfrm>
            <a:custGeom>
              <a:avLst/>
              <a:gdLst/>
              <a:ahLst/>
              <a:cxnLst/>
              <a:rect l="l" t="t" r="r" b="b"/>
              <a:pathLst>
                <a:path w="2091011" h="144916">
                  <a:moveTo>
                    <a:pt x="0" y="0"/>
                  </a:moveTo>
                  <a:lnTo>
                    <a:pt x="2091011" y="0"/>
                  </a:lnTo>
                  <a:lnTo>
                    <a:pt x="2091011" y="144916"/>
                  </a:lnTo>
                  <a:lnTo>
                    <a:pt x="0" y="144916"/>
                  </a:lnTo>
                  <a:close/>
                </a:path>
              </a:pathLst>
            </a:custGeom>
            <a:solidFill>
              <a:srgbClr val="6EA4D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2091011" cy="211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 4 priority areas as last year will apply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553575" y="6038253"/>
            <a:ext cx="7966449" cy="803383"/>
            <a:chOff x="0" y="-66675"/>
            <a:chExt cx="2098159" cy="211591"/>
          </a:xfrm>
        </p:grpSpPr>
        <p:sp>
          <p:nvSpPr>
            <p:cNvPr id="27" name="Freeform 27"/>
            <p:cNvSpPr/>
            <p:nvPr/>
          </p:nvSpPr>
          <p:spPr>
            <a:xfrm>
              <a:off x="7148" y="-15593"/>
              <a:ext cx="2091011" cy="144916"/>
            </a:xfrm>
            <a:custGeom>
              <a:avLst/>
              <a:gdLst/>
              <a:ahLst/>
              <a:cxnLst/>
              <a:rect l="l" t="t" r="r" b="b"/>
              <a:pathLst>
                <a:path w="2091011" h="144916">
                  <a:moveTo>
                    <a:pt x="0" y="0"/>
                  </a:moveTo>
                  <a:lnTo>
                    <a:pt x="2091011" y="0"/>
                  </a:lnTo>
                  <a:lnTo>
                    <a:pt x="2091011" y="144916"/>
                  </a:lnTo>
                  <a:lnTo>
                    <a:pt x="0" y="144916"/>
                  </a:lnTo>
                  <a:close/>
                </a:path>
              </a:pathLst>
            </a:custGeom>
            <a:solidFill>
              <a:srgbClr val="A0C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2091011" cy="211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Call will be open for eight weeks (Closes on 12th May)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553575" y="7197284"/>
            <a:ext cx="7966449" cy="803383"/>
            <a:chOff x="0" y="-66675"/>
            <a:chExt cx="2098159" cy="211591"/>
          </a:xfrm>
        </p:grpSpPr>
        <p:sp>
          <p:nvSpPr>
            <p:cNvPr id="30" name="Freeform 30"/>
            <p:cNvSpPr/>
            <p:nvPr/>
          </p:nvSpPr>
          <p:spPr>
            <a:xfrm>
              <a:off x="7148" y="-29758"/>
              <a:ext cx="2091011" cy="144916"/>
            </a:xfrm>
            <a:custGeom>
              <a:avLst/>
              <a:gdLst/>
              <a:ahLst/>
              <a:cxnLst/>
              <a:rect l="l" t="t" r="r" b="b"/>
              <a:pathLst>
                <a:path w="2091011" h="144916">
                  <a:moveTo>
                    <a:pt x="0" y="0"/>
                  </a:moveTo>
                  <a:lnTo>
                    <a:pt x="2091011" y="0"/>
                  </a:lnTo>
                  <a:lnTo>
                    <a:pt x="2091011" y="144916"/>
                  </a:lnTo>
                  <a:lnTo>
                    <a:pt x="0" y="144916"/>
                  </a:lnTo>
                  <a:close/>
                </a:path>
              </a:pathLst>
            </a:custGeom>
            <a:solidFill>
              <a:srgbClr val="CFE2F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66675"/>
              <a:ext cx="2091011" cy="211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An information session will be held on the 28th of March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163760" y="3010018"/>
            <a:ext cx="7562850" cy="225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72"/>
              </a:lnSpc>
              <a:spcBef>
                <a:spcPct val="0"/>
              </a:spcBef>
            </a:pPr>
            <a:r>
              <a:rPr lang="en-US" sz="6978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Cancer Research Programme 2025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244908" y="5186114"/>
            <a:ext cx="4925801" cy="2160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09"/>
              </a:lnSpc>
              <a:spcBef>
                <a:spcPct val="0"/>
              </a:spcBef>
            </a:pPr>
            <a:r>
              <a:rPr lang="en-US" sz="12115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1.05 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56365" y="2216711"/>
            <a:ext cx="133350" cy="1709431"/>
            <a:chOff x="0" y="0"/>
            <a:chExt cx="177800" cy="2279241"/>
          </a:xfrm>
        </p:grpSpPr>
        <p:sp>
          <p:nvSpPr>
            <p:cNvPr id="3" name="Freeform 3"/>
            <p:cNvSpPr/>
            <p:nvPr/>
          </p:nvSpPr>
          <p:spPr>
            <a:xfrm>
              <a:off x="0" y="88900"/>
              <a:ext cx="177800" cy="2101469"/>
            </a:xfrm>
            <a:custGeom>
              <a:avLst/>
              <a:gdLst/>
              <a:ahLst/>
              <a:cxnLst/>
              <a:rect l="l" t="t" r="r" b="b"/>
              <a:pathLst>
                <a:path w="177800" h="2101469">
                  <a:moveTo>
                    <a:pt x="177800" y="0"/>
                  </a:moveTo>
                  <a:lnTo>
                    <a:pt x="177800" y="2101469"/>
                  </a:lnTo>
                  <a:lnTo>
                    <a:pt x="0" y="2101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5353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6106250" y="4987526"/>
            <a:ext cx="583465" cy="583465"/>
          </a:xfrm>
          <a:custGeom>
            <a:avLst/>
            <a:gdLst/>
            <a:ahLst/>
            <a:cxnLst/>
            <a:rect l="l" t="t" r="r" b="b"/>
            <a:pathLst>
              <a:path w="583465" h="583465">
                <a:moveTo>
                  <a:pt x="0" y="0"/>
                </a:moveTo>
                <a:lnTo>
                  <a:pt x="583465" y="0"/>
                </a:lnTo>
                <a:lnTo>
                  <a:pt x="583465" y="583465"/>
                </a:lnTo>
                <a:lnTo>
                  <a:pt x="0" y="583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6228609" y="5096533"/>
            <a:ext cx="351458" cy="352741"/>
          </a:xfrm>
          <a:custGeom>
            <a:avLst/>
            <a:gdLst/>
            <a:ahLst/>
            <a:cxnLst/>
            <a:rect l="l" t="t" r="r" b="b"/>
            <a:pathLst>
              <a:path w="351458" h="352741">
                <a:moveTo>
                  <a:pt x="0" y="0"/>
                </a:moveTo>
                <a:lnTo>
                  <a:pt x="351458" y="0"/>
                </a:lnTo>
                <a:lnTo>
                  <a:pt x="351458" y="352741"/>
                </a:lnTo>
                <a:lnTo>
                  <a:pt x="0" y="3527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64" b="-116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106250" y="6717917"/>
            <a:ext cx="583465" cy="583465"/>
          </a:xfrm>
          <a:custGeom>
            <a:avLst/>
            <a:gdLst/>
            <a:ahLst/>
            <a:cxnLst/>
            <a:rect l="l" t="t" r="r" b="b"/>
            <a:pathLst>
              <a:path w="583465" h="583465">
                <a:moveTo>
                  <a:pt x="0" y="0"/>
                </a:moveTo>
                <a:lnTo>
                  <a:pt x="583465" y="0"/>
                </a:lnTo>
                <a:lnTo>
                  <a:pt x="583465" y="583465"/>
                </a:lnTo>
                <a:lnTo>
                  <a:pt x="0" y="583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6279911" y="6816399"/>
            <a:ext cx="281662" cy="386500"/>
          </a:xfrm>
          <a:custGeom>
            <a:avLst/>
            <a:gdLst/>
            <a:ahLst/>
            <a:cxnLst/>
            <a:rect l="l" t="t" r="r" b="b"/>
            <a:pathLst>
              <a:path w="281662" h="386500">
                <a:moveTo>
                  <a:pt x="0" y="0"/>
                </a:moveTo>
                <a:lnTo>
                  <a:pt x="281662" y="0"/>
                </a:lnTo>
                <a:lnTo>
                  <a:pt x="281662" y="386500"/>
                </a:lnTo>
                <a:lnTo>
                  <a:pt x="0" y="386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2" r="-2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6106250" y="5804112"/>
            <a:ext cx="583465" cy="583465"/>
          </a:xfrm>
          <a:custGeom>
            <a:avLst/>
            <a:gdLst/>
            <a:ahLst/>
            <a:cxnLst/>
            <a:rect l="l" t="t" r="r" b="b"/>
            <a:pathLst>
              <a:path w="583465" h="583465">
                <a:moveTo>
                  <a:pt x="0" y="0"/>
                </a:moveTo>
                <a:lnTo>
                  <a:pt x="583465" y="0"/>
                </a:lnTo>
                <a:lnTo>
                  <a:pt x="583465" y="583465"/>
                </a:lnTo>
                <a:lnTo>
                  <a:pt x="0" y="583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6232806" y="5968809"/>
            <a:ext cx="330353" cy="254072"/>
          </a:xfrm>
          <a:custGeom>
            <a:avLst/>
            <a:gdLst/>
            <a:ahLst/>
            <a:cxnLst/>
            <a:rect l="l" t="t" r="r" b="b"/>
            <a:pathLst>
              <a:path w="330353" h="254072">
                <a:moveTo>
                  <a:pt x="0" y="0"/>
                </a:moveTo>
                <a:lnTo>
                  <a:pt x="330353" y="0"/>
                </a:lnTo>
                <a:lnTo>
                  <a:pt x="330353" y="254072"/>
                </a:lnTo>
                <a:lnTo>
                  <a:pt x="0" y="2540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51" b="-1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6106250" y="7665960"/>
            <a:ext cx="534657" cy="534657"/>
          </a:xfrm>
          <a:custGeom>
            <a:avLst/>
            <a:gdLst/>
            <a:ahLst/>
            <a:cxnLst/>
            <a:rect l="l" t="t" r="r" b="b"/>
            <a:pathLst>
              <a:path w="534657" h="534657">
                <a:moveTo>
                  <a:pt x="0" y="0"/>
                </a:moveTo>
                <a:lnTo>
                  <a:pt x="534657" y="0"/>
                </a:lnTo>
                <a:lnTo>
                  <a:pt x="534657" y="534657"/>
                </a:lnTo>
                <a:lnTo>
                  <a:pt x="0" y="534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252884" y="7753322"/>
            <a:ext cx="241389" cy="370654"/>
          </a:xfrm>
          <a:custGeom>
            <a:avLst/>
            <a:gdLst/>
            <a:ahLst/>
            <a:cxnLst/>
            <a:rect l="l" t="t" r="r" b="b"/>
            <a:pathLst>
              <a:path w="241389" h="370654">
                <a:moveTo>
                  <a:pt x="0" y="0"/>
                </a:moveTo>
                <a:lnTo>
                  <a:pt x="241389" y="0"/>
                </a:lnTo>
                <a:lnTo>
                  <a:pt x="241389" y="370654"/>
                </a:lnTo>
                <a:lnTo>
                  <a:pt x="0" y="3706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183" r="-118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7187209" y="2369111"/>
            <a:ext cx="8995754" cy="1844345"/>
            <a:chOff x="0" y="0"/>
            <a:chExt cx="11994339" cy="24591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94338" cy="2459126"/>
            </a:xfrm>
            <a:custGeom>
              <a:avLst/>
              <a:gdLst/>
              <a:ahLst/>
              <a:cxnLst/>
              <a:rect l="l" t="t" r="r" b="b"/>
              <a:pathLst>
                <a:path w="11994338" h="2459126">
                  <a:moveTo>
                    <a:pt x="0" y="0"/>
                  </a:moveTo>
                  <a:lnTo>
                    <a:pt x="11994338" y="0"/>
                  </a:lnTo>
                  <a:lnTo>
                    <a:pt x="11994338" y="2459126"/>
                  </a:lnTo>
                  <a:lnTo>
                    <a:pt x="0" y="2459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11994339" cy="237340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1446"/>
                </a:lnSpc>
              </a:pPr>
              <a:r>
                <a:rPr lang="en-US" sz="10406" b="1" spc="416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CONTACT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85973" y="5086475"/>
            <a:ext cx="5300334" cy="356997"/>
            <a:chOff x="0" y="0"/>
            <a:chExt cx="7067112" cy="475996"/>
          </a:xfrm>
        </p:grpSpPr>
        <p:sp>
          <p:nvSpPr>
            <p:cNvPr id="16" name="Freeform 16">
              <a:hlinkClick r:id="rId12" tooltip="https://xjenzamalta.mt/media/open-funding-schemes/"/>
            </p:cNvPr>
            <p:cNvSpPr/>
            <p:nvPr/>
          </p:nvSpPr>
          <p:spPr>
            <a:xfrm>
              <a:off x="0" y="0"/>
              <a:ext cx="7067112" cy="475996"/>
            </a:xfrm>
            <a:custGeom>
              <a:avLst/>
              <a:gdLst/>
              <a:ahLst/>
              <a:cxnLst/>
              <a:rect l="l" t="t" r="r" b="b"/>
              <a:pathLst>
                <a:path w="7067112" h="475996">
                  <a:moveTo>
                    <a:pt x="0" y="0"/>
                  </a:moveTo>
                  <a:lnTo>
                    <a:pt x="7067112" y="0"/>
                  </a:lnTo>
                  <a:lnTo>
                    <a:pt x="7067112" y="475996"/>
                  </a:lnTo>
                  <a:lnTo>
                    <a:pt x="0" y="475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7067112" cy="47599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200"/>
                </a:lnSpc>
              </a:pPr>
              <a:r>
                <a:rPr lang="en-US" sz="2000" u="sng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  <a:hlinkClick r:id="rId12" tooltip="https://xjenzamalta.mt/media/open-funding-schemes/"/>
                </a:rPr>
                <a:t>xjenzamalta.mt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747546" y="6661080"/>
            <a:ext cx="2154132" cy="678090"/>
            <a:chOff x="0" y="0"/>
            <a:chExt cx="1529606" cy="48149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9606" cy="481498"/>
            </a:xfrm>
            <a:custGeom>
              <a:avLst/>
              <a:gdLst/>
              <a:ahLst/>
              <a:cxnLst/>
              <a:rect l="l" t="t" r="r" b="b"/>
              <a:pathLst>
                <a:path w="1529606" h="481498">
                  <a:moveTo>
                    <a:pt x="0" y="0"/>
                  </a:moveTo>
                  <a:lnTo>
                    <a:pt x="1529606" y="0"/>
                  </a:lnTo>
                  <a:lnTo>
                    <a:pt x="1529606" y="481498"/>
                  </a:lnTo>
                  <a:lnTo>
                    <a:pt x="0" y="4814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529606" cy="51959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600"/>
                </a:lnSpc>
              </a:pPr>
              <a:r>
                <a:rPr lang="en-US" sz="20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+356 2360 2198</a:t>
              </a:r>
            </a:p>
            <a:p>
              <a:pPr algn="r">
                <a:lnSpc>
                  <a:spcPts val="2600"/>
                </a:lnSpc>
              </a:pPr>
              <a:r>
                <a:rPr lang="en-US" sz="20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+356 2360 2197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85973" y="7526479"/>
            <a:ext cx="5306180" cy="1307853"/>
            <a:chOff x="0" y="0"/>
            <a:chExt cx="7074907" cy="174380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074907" cy="1743804"/>
            </a:xfrm>
            <a:custGeom>
              <a:avLst/>
              <a:gdLst/>
              <a:ahLst/>
              <a:cxnLst/>
              <a:rect l="l" t="t" r="r" b="b"/>
              <a:pathLst>
                <a:path w="7074907" h="1743804">
                  <a:moveTo>
                    <a:pt x="0" y="0"/>
                  </a:moveTo>
                  <a:lnTo>
                    <a:pt x="7074907" y="0"/>
                  </a:lnTo>
                  <a:lnTo>
                    <a:pt x="7074907" y="1743804"/>
                  </a:lnTo>
                  <a:lnTo>
                    <a:pt x="0" y="17438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7074907" cy="178190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600"/>
                </a:lnSpc>
              </a:pPr>
              <a:r>
                <a:rPr lang="en-US" sz="20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XJENZAMALTA</a:t>
              </a:r>
            </a:p>
            <a:p>
              <a:pPr algn="r">
                <a:lnSpc>
                  <a:spcPts val="2600"/>
                </a:lnSpc>
              </a:pPr>
              <a:r>
                <a:rPr lang="en-US" sz="20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VILLA BIGHI, DAWRET FRA GIOVANNI BICHI</a:t>
              </a:r>
            </a:p>
            <a:p>
              <a:pPr algn="r">
                <a:lnSpc>
                  <a:spcPts val="2600"/>
                </a:lnSpc>
              </a:pPr>
              <a:r>
                <a:rPr lang="en-US" sz="20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KALKARA, KKR 1320</a:t>
              </a:r>
            </a:p>
            <a:p>
              <a:pPr algn="r">
                <a:lnSpc>
                  <a:spcPts val="2600"/>
                </a:lnSpc>
              </a:pPr>
              <a:endParaRPr lang="en-US" sz="20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2209800" y="1356464"/>
            <a:ext cx="4124778" cy="3869637"/>
          </a:xfrm>
          <a:custGeom>
            <a:avLst/>
            <a:gdLst/>
            <a:ahLst/>
            <a:cxnLst/>
            <a:rect l="l" t="t" r="r" b="b"/>
            <a:pathLst>
              <a:path w="4124778" h="3869637">
                <a:moveTo>
                  <a:pt x="0" y="0"/>
                </a:moveTo>
                <a:lnTo>
                  <a:pt x="4124778" y="0"/>
                </a:lnTo>
                <a:lnTo>
                  <a:pt x="4124778" y="3869638"/>
                </a:lnTo>
                <a:lnTo>
                  <a:pt x="0" y="386963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7898" t="-80718" r="-119741" b="-7398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3025270" y="5804112"/>
            <a:ext cx="28764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david.camilleri.4@gov.mt</a:t>
            </a:r>
          </a:p>
          <a:p>
            <a:pPr algn="r">
              <a:lnSpc>
                <a:spcPts val="24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giulia.aquilina@gov.mt</a:t>
            </a:r>
          </a:p>
        </p:txBody>
      </p:sp>
      <p:pic>
        <p:nvPicPr>
          <p:cNvPr id="27" name="Picture 2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9505E83-1A33-1E13-B25A-C0601474581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41" y="5501534"/>
            <a:ext cx="3599695" cy="3599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434</Words>
  <Application>Microsoft Office PowerPoint</Application>
  <PresentationFormat>Custom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Aileron</vt:lpstr>
      <vt:lpstr>Glacial Indifference</vt:lpstr>
      <vt:lpstr>Arial</vt:lpstr>
      <vt:lpstr>Red Hat Display</vt:lpstr>
      <vt:lpstr>Glacial Indifference Bold</vt:lpstr>
      <vt:lpstr>Calibri</vt:lpstr>
      <vt:lpstr>Red Hat Display Bold</vt:lpstr>
      <vt:lpstr>HK Grotesk</vt:lpstr>
      <vt:lpstr>Aileron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CRP Press Event 2025</dc:title>
  <cp:lastModifiedBy>Agius Emily at XjenzaMalta</cp:lastModifiedBy>
  <cp:revision>4</cp:revision>
  <dcterms:created xsi:type="dcterms:W3CDTF">2006-08-16T00:00:00Z</dcterms:created>
  <dcterms:modified xsi:type="dcterms:W3CDTF">2025-03-12T10:25:27Z</dcterms:modified>
  <dc:identifier>DAGgw42KMjc</dc:identifier>
</cp:coreProperties>
</file>