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6"/>
  </p:notesMasterIdLst>
  <p:sldIdLst>
    <p:sldId id="256" r:id="rId2"/>
    <p:sldId id="258" r:id="rId3"/>
    <p:sldId id="274" r:id="rId4"/>
    <p:sldId id="271" r:id="rId5"/>
    <p:sldId id="275" r:id="rId6"/>
    <p:sldId id="267" r:id="rId7"/>
    <p:sldId id="312" r:id="rId8"/>
    <p:sldId id="313" r:id="rId9"/>
    <p:sldId id="309" r:id="rId10"/>
    <p:sldId id="276" r:id="rId11"/>
    <p:sldId id="306" r:id="rId12"/>
    <p:sldId id="310" r:id="rId13"/>
    <p:sldId id="308" r:id="rId14"/>
    <p:sldId id="311" r:id="rId15"/>
  </p:sldIdLst>
  <p:sldSz cx="18288000" cy="10287000"/>
  <p:notesSz cx="6858000" cy="9144000"/>
  <p:embeddedFontLst>
    <p:embeddedFont>
      <p:font typeface="Aileron" panose="020B0604020202020204" charset="0"/>
      <p:regular r:id="rId17"/>
    </p:embeddedFont>
    <p:embeddedFont>
      <p:font typeface="Glacial Indifference Bold" panose="020B0604020202020204" charset="0"/>
      <p:regular r:id="rId18"/>
    </p:embeddedFont>
    <p:embeddedFont>
      <p:font typeface="Red Hat Display" panose="02010303040201060303" pitchFamily="2" charset="0"/>
      <p:regular r:id="rId19"/>
      <p:bold r:id="rId20"/>
      <p:italic r:id="rId21"/>
      <p:boldItalic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D283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2913" autoAdjust="0"/>
  </p:normalViewPr>
  <p:slideViewPr>
    <p:cSldViewPr>
      <p:cViewPr varScale="1">
        <p:scale>
          <a:sx n="58" d="100"/>
          <a:sy n="58" d="100"/>
        </p:scale>
        <p:origin x="51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8E34BAC-3CFF-4CCF-AF92-3AC336009D34}" type="datetimeFigureOut">
              <a:rPr lang="en-MT" smtClean="0"/>
              <a:t>02/27/2025</a:t>
            </a:fld>
            <a:endParaRPr lang="en-MT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T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MT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T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070781-A2C9-4DC3-8839-C56B7C3DD8A3}" type="slidenum">
              <a:rPr lang="en-MT" smtClean="0"/>
              <a:t>‹#›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2416182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1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177998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Please note that “Technology” is defined as the application of knowledge and tools</a:t>
            </a:r>
          </a:p>
          <a:p>
            <a:r>
              <a:rPr lang="en-GB" dirty="0"/>
              <a:t>to solve problems, enhance capabilities, or improve efficiency across various fields.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3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53286728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The following infographic summarises the initiatives hosted by the R&amp;I Unit; Starting with the most basic schemes RNS and REP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Contrary to REP are the Thematic Programmes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Under the umbrella of FUSION Programme (national programme for R&amp;I for novel tech development) there is the TDP (largest pot of funding) and GTM. 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TDP Lite is an expedited variant of TDP for applicants who don’t have a collaborator and want a faster process (1-1.5 YRS)</a:t>
            </a:r>
          </a:p>
          <a:p>
            <a:pPr marL="171450" marR="0" lvl="0" indent="-1714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en-GB" dirty="0"/>
              <a:t>GTM loan assistance is still in the pipeline to be launched this year (2025)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4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1542824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DA54B7F-627E-E0E1-017E-4F51CBDEC91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724AEBE9-1F65-B919-C009-86BE07FABD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29410E1-C7E0-75EE-D858-D53FB53C28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186A583-C0CC-B33F-3451-F66A78E4F47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7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48696457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53FBF5-E17E-6BF9-5791-454DBA206B8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65B029C-C932-336B-6A6D-4290993127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8E3FE6FA-C7E0-C53E-A6A2-9E68B49FED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Possible thematic programmes for the next coming years.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68F3579-098C-2893-AE68-A8840562FB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8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13377670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MT"/>
              <a:t>The call will be later in the year</a:t>
            </a:r>
          </a:p>
          <a:p>
            <a:r>
              <a:rPr lang="en-MT"/>
              <a:t>Open Access will have a later deadline making it an open call</a:t>
            </a:r>
          </a:p>
          <a:p>
            <a:r>
              <a:rPr lang="en-MT"/>
              <a:t>No more opportunity to apply in conjunction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9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7698377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10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44623034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8070781-A2C9-4DC3-8839-C56B7C3DD8A3}" type="slidenum">
              <a:rPr lang="en-MT" smtClean="0"/>
              <a:t>11</a:t>
            </a:fld>
            <a:endParaRPr lang="en-MT"/>
          </a:p>
        </p:txBody>
      </p:sp>
    </p:spTree>
    <p:extLst>
      <p:ext uri="{BB962C8B-B14F-4D97-AF65-F5344CB8AC3E}">
        <p14:creationId xmlns:p14="http://schemas.microsoft.com/office/powerpoint/2010/main" val="3348370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2/27/2025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png"/><Relationship Id="rId4" Type="http://schemas.openxmlformats.org/officeDocument/2006/relationships/image" Target="../media/image2.svg"/><Relationship Id="rId9" Type="http://schemas.openxmlformats.org/officeDocument/2006/relationships/image" Target="../media/image7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svg"/><Relationship Id="rId4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13" Type="http://schemas.openxmlformats.org/officeDocument/2006/relationships/hyperlink" Target="mailto:giulia.aquilina@gov.mt" TargetMode="External"/><Relationship Id="rId3" Type="http://schemas.openxmlformats.org/officeDocument/2006/relationships/image" Target="../media/image27.svg"/><Relationship Id="rId7" Type="http://schemas.openxmlformats.org/officeDocument/2006/relationships/image" Target="../media/image31.svg"/><Relationship Id="rId12" Type="http://schemas.openxmlformats.org/officeDocument/2006/relationships/image" Target="../media/image36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11" Type="http://schemas.openxmlformats.org/officeDocument/2006/relationships/image" Target="../media/image35.svg"/><Relationship Id="rId5" Type="http://schemas.openxmlformats.org/officeDocument/2006/relationships/image" Target="../media/image29.svg"/><Relationship Id="rId10" Type="http://schemas.openxmlformats.org/officeDocument/2006/relationships/image" Target="../media/image34.png"/><Relationship Id="rId4" Type="http://schemas.openxmlformats.org/officeDocument/2006/relationships/image" Target="../media/image28.png"/><Relationship Id="rId9" Type="http://schemas.openxmlformats.org/officeDocument/2006/relationships/image" Target="../media/image33.svg"/><Relationship Id="rId14" Type="http://schemas.openxmlformats.org/officeDocument/2006/relationships/hyperlink" Target="mailto:mariah.vella.5@gov.mt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-778715" y="0"/>
            <a:ext cx="19845431" cy="10287000"/>
            <a:chOff x="0" y="0"/>
            <a:chExt cx="5226780" cy="2709333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5226780" cy="2709333"/>
            </a:xfrm>
            <a:custGeom>
              <a:avLst/>
              <a:gdLst/>
              <a:ahLst/>
              <a:cxnLst/>
              <a:rect l="l" t="t" r="r" b="b"/>
              <a:pathLst>
                <a:path w="5226780" h="2709333">
                  <a:moveTo>
                    <a:pt x="0" y="0"/>
                  </a:moveTo>
                  <a:lnTo>
                    <a:pt x="5226780" y="0"/>
                  </a:lnTo>
                  <a:lnTo>
                    <a:pt x="522678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MT" dirty="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9525"/>
              <a:ext cx="5226780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16313319" y="9056529"/>
            <a:ext cx="403543" cy="403543"/>
          </a:xfrm>
          <a:custGeom>
            <a:avLst/>
            <a:gdLst/>
            <a:ahLst/>
            <a:cxnLst/>
            <a:rect l="l" t="t" r="r" b="b"/>
            <a:pathLst>
              <a:path w="403543" h="403543">
                <a:moveTo>
                  <a:pt x="0" y="0"/>
                </a:moveTo>
                <a:lnTo>
                  <a:pt x="403542" y="0"/>
                </a:lnTo>
                <a:lnTo>
                  <a:pt x="403542" y="403542"/>
                </a:lnTo>
                <a:lnTo>
                  <a:pt x="0" y="40354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6" name="Freeform 6"/>
          <p:cNvSpPr>
            <a:spLocks/>
          </p:cNvSpPr>
          <p:nvPr/>
        </p:nvSpPr>
        <p:spPr>
          <a:xfrm>
            <a:off x="-778715" y="1"/>
            <a:ext cx="5506210" cy="10287000"/>
          </a:xfrm>
          <a:custGeom>
            <a:avLst/>
            <a:gdLst/>
            <a:ahLst/>
            <a:cxnLst/>
            <a:rect l="l" t="t" r="r" b="b"/>
            <a:pathLst>
              <a:path w="14888985" h="14355463">
                <a:moveTo>
                  <a:pt x="0" y="0"/>
                </a:moveTo>
                <a:lnTo>
                  <a:pt x="14888985" y="0"/>
                </a:lnTo>
                <a:lnTo>
                  <a:pt x="14888985" y="14355463"/>
                </a:lnTo>
                <a:lnTo>
                  <a:pt x="0" y="14355463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70404" t="-26653" b="-12897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8" name="TextBox 8"/>
          <p:cNvSpPr txBox="1"/>
          <p:nvPr/>
        </p:nvSpPr>
        <p:spPr>
          <a:xfrm>
            <a:off x="6561238" y="4901957"/>
            <a:ext cx="9055424" cy="137762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2734"/>
              </a:lnSpc>
            </a:pPr>
            <a:r>
              <a:rPr lang="en-US" sz="44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"/>
              </a:rPr>
              <a:t>Supporting Excellence in Research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561238" y="3428780"/>
            <a:ext cx="11417623" cy="1828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6811"/>
              </a:lnSpc>
            </a:pPr>
            <a:r>
              <a:rPr lang="en-US" sz="60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The R&amp;I Unit</a:t>
            </a:r>
          </a:p>
        </p:txBody>
      </p:sp>
      <p:sp>
        <p:nvSpPr>
          <p:cNvPr id="11" name="AutoShape 11"/>
          <p:cNvSpPr/>
          <p:nvPr/>
        </p:nvSpPr>
        <p:spPr>
          <a:xfrm>
            <a:off x="5985272" y="3222397"/>
            <a:ext cx="11133" cy="4336301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pic>
        <p:nvPicPr>
          <p:cNvPr id="12" name="Picture 11" descr="Logo, company name&#10;&#10;Description automatically generated">
            <a:extLst>
              <a:ext uri="{FF2B5EF4-FFF2-40B4-BE49-F238E27FC236}">
                <a16:creationId xmlns:a16="http://schemas.microsoft.com/office/drawing/2014/main" id="{8258D9CB-BD4B-3768-18FA-998F8552C71D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875" t="19925" b="22052"/>
          <a:stretch/>
        </p:blipFill>
        <p:spPr bwMode="auto">
          <a:xfrm>
            <a:off x="15048000" y="8576194"/>
            <a:ext cx="3240000" cy="136421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9A4CD7F-A093-DAE1-A957-F9C94EE8EC6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86800" y="346595"/>
            <a:ext cx="3301200" cy="1145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FE24503F-0E2C-14EE-FA21-EB6200C8CEC7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336706" y="8687680"/>
            <a:ext cx="2650094" cy="1364211"/>
          </a:xfrm>
          <a:prstGeom prst="rect">
            <a:avLst/>
          </a:prstGeom>
        </p:spPr>
      </p:pic>
      <p:pic>
        <p:nvPicPr>
          <p:cNvPr id="13" name="Picture 12" descr="A logo with text on it&#10;&#10;Description automatically generated">
            <a:extLst>
              <a:ext uri="{FF2B5EF4-FFF2-40B4-BE49-F238E27FC236}">
                <a16:creationId xmlns:a16="http://schemas.microsoft.com/office/drawing/2014/main" id="{A463DB77-FF51-354B-AF1F-6AB6B6F91855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75750" y="8573622"/>
            <a:ext cx="2579635" cy="159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E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346AA367-6D9E-2981-49D9-843EED7540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06E2ECF0-4A11-5DE8-E3B2-4CDAEBF0B8B1}"/>
              </a:ext>
            </a:extLst>
          </p:cNvPr>
          <p:cNvGrpSpPr/>
          <p:nvPr/>
        </p:nvGrpSpPr>
        <p:grpSpPr>
          <a:xfrm>
            <a:off x="-778715" y="0"/>
            <a:ext cx="19845431" cy="10287000"/>
            <a:chOff x="0" y="0"/>
            <a:chExt cx="5226780" cy="270933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6428BB34-ACAF-EA12-A6AD-75133DFEDA4C}"/>
                </a:ext>
              </a:extLst>
            </p:cNvPr>
            <p:cNvSpPr/>
            <p:nvPr/>
          </p:nvSpPr>
          <p:spPr>
            <a:xfrm>
              <a:off x="0" y="0"/>
              <a:ext cx="5226780" cy="2709333"/>
            </a:xfrm>
            <a:custGeom>
              <a:avLst/>
              <a:gdLst/>
              <a:ahLst/>
              <a:cxnLst/>
              <a:rect l="l" t="t" r="r" b="b"/>
              <a:pathLst>
                <a:path w="5226780" h="2709333">
                  <a:moveTo>
                    <a:pt x="0" y="0"/>
                  </a:moveTo>
                  <a:lnTo>
                    <a:pt x="5226780" y="0"/>
                  </a:lnTo>
                  <a:lnTo>
                    <a:pt x="522678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73E35B67-A06A-747D-3E18-E1C405D278C8}"/>
                </a:ext>
              </a:extLst>
            </p:cNvPr>
            <p:cNvSpPr txBox="1"/>
            <p:nvPr/>
          </p:nvSpPr>
          <p:spPr>
            <a:xfrm>
              <a:off x="0" y="9525"/>
              <a:ext cx="5226780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7F629900-5435-1F44-C8A8-2C1D941F02E9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453871" h="11610966">
                <a:moveTo>
                  <a:pt x="0" y="0"/>
                </a:moveTo>
                <a:lnTo>
                  <a:pt x="19453871" y="0"/>
                </a:lnTo>
                <a:lnTo>
                  <a:pt x="19453871" y="11610966"/>
                </a:lnTo>
                <a:lnTo>
                  <a:pt x="0" y="1161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293" t="-68712" b="-88901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8F27176F-E4BC-997F-628B-CF62909DC34D}"/>
              </a:ext>
            </a:extLst>
          </p:cNvPr>
          <p:cNvGrpSpPr/>
          <p:nvPr/>
        </p:nvGrpSpPr>
        <p:grpSpPr>
          <a:xfrm>
            <a:off x="1427040" y="1352057"/>
            <a:ext cx="15433919" cy="7619050"/>
            <a:chOff x="0" y="0"/>
            <a:chExt cx="4064900" cy="200666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D1E5D6AF-1B93-3280-0848-E5A323024CAB}"/>
                </a:ext>
              </a:extLst>
            </p:cNvPr>
            <p:cNvSpPr/>
            <p:nvPr/>
          </p:nvSpPr>
          <p:spPr>
            <a:xfrm>
              <a:off x="0" y="0"/>
              <a:ext cx="4064900" cy="2006663"/>
            </a:xfrm>
            <a:custGeom>
              <a:avLst/>
              <a:gdLst/>
              <a:ahLst/>
              <a:cxnLst/>
              <a:rect l="l" t="t" r="r" b="b"/>
              <a:pathLst>
                <a:path w="4064900" h="2006663">
                  <a:moveTo>
                    <a:pt x="0" y="0"/>
                  </a:moveTo>
                  <a:lnTo>
                    <a:pt x="4064900" y="0"/>
                  </a:lnTo>
                  <a:lnTo>
                    <a:pt x="4064900" y="2006663"/>
                  </a:lnTo>
                  <a:lnTo>
                    <a:pt x="0" y="200666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38100" cap="sq">
              <a:solidFill>
                <a:srgbClr val="202354"/>
              </a:solidFill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C817A22A-07A4-EFEB-90D5-139F5109237E}"/>
                </a:ext>
              </a:extLst>
            </p:cNvPr>
            <p:cNvSpPr txBox="1"/>
            <p:nvPr/>
          </p:nvSpPr>
          <p:spPr>
            <a:xfrm>
              <a:off x="0" y="9525"/>
              <a:ext cx="4064900" cy="1997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3FAF6006-6344-A660-2E0B-51ECBD93DBAD}"/>
              </a:ext>
            </a:extLst>
          </p:cNvPr>
          <p:cNvSpPr/>
          <p:nvPr/>
        </p:nvSpPr>
        <p:spPr>
          <a:xfrm flipH="1" flipV="1">
            <a:off x="9003798" y="3118501"/>
            <a:ext cx="28428" cy="3432763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38892740-A00E-EB58-4A4C-160A3FC379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7463" y="5110092"/>
            <a:ext cx="1271737" cy="1279130"/>
          </a:xfrm>
          <a:prstGeom prst="rect">
            <a:avLst/>
          </a:prstGeom>
        </p:spPr>
      </p:pic>
      <p:sp>
        <p:nvSpPr>
          <p:cNvPr id="15" name="TextBox 15">
            <a:extLst>
              <a:ext uri="{FF2B5EF4-FFF2-40B4-BE49-F238E27FC236}">
                <a16:creationId xmlns:a16="http://schemas.microsoft.com/office/drawing/2014/main" id="{204027BC-2F26-2197-FB58-A6944DB2BDBD}"/>
              </a:ext>
            </a:extLst>
          </p:cNvPr>
          <p:cNvSpPr txBox="1"/>
          <p:nvPr/>
        </p:nvSpPr>
        <p:spPr>
          <a:xfrm>
            <a:off x="2535133" y="1608390"/>
            <a:ext cx="13217730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7260"/>
              </a:lnSpc>
            </a:pPr>
            <a:r>
              <a:rPr lang="en-US" sz="6600" b="1" spc="21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Vouchers Programme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4D95491-9E22-F8F4-120E-A1F0744D6FDB}"/>
              </a:ext>
            </a:extLst>
          </p:cNvPr>
          <p:cNvSpPr txBox="1"/>
          <p:nvPr/>
        </p:nvSpPr>
        <p:spPr>
          <a:xfrm>
            <a:off x="3027167" y="4324352"/>
            <a:ext cx="5449542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20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will provide the financial and operational plan of a start-up whilst acting as a blueprint from time of launch to several years in the future.</a:t>
            </a:r>
          </a:p>
          <a:p>
            <a:r>
              <a:rPr lang="en-GB" sz="20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Duration: 12 Months</a:t>
            </a:r>
          </a:p>
          <a:p>
            <a:r>
              <a:rPr lang="en-GB" sz="20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Validity of Voucher : 1 year.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CFF704F-08C4-C0F6-DD19-0F9A8706032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57729" y="6809396"/>
            <a:ext cx="1369438" cy="1384405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22229359-3B4A-D336-A007-14391A1492A7}"/>
              </a:ext>
            </a:extLst>
          </p:cNvPr>
          <p:cNvSpPr txBox="1"/>
          <p:nvPr/>
        </p:nvSpPr>
        <p:spPr>
          <a:xfrm>
            <a:off x="12190631" y="4539796"/>
            <a:ext cx="251459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Levels of IPR: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National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EU Level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International level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0EC384FE-C0A7-4A35-A4D6-CFA9054A9B62}"/>
              </a:ext>
            </a:extLst>
          </p:cNvPr>
          <p:cNvSpPr txBox="1"/>
          <p:nvPr/>
        </p:nvSpPr>
        <p:spPr>
          <a:xfrm>
            <a:off x="3124200" y="7593637"/>
            <a:ext cx="1301484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This will provide the right opportunities through which the technology/product/service can be showcased to potential investors.</a:t>
            </a:r>
          </a:p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Aims to prepare the beneficiary with the right tools when meeting potential investors.</a:t>
            </a:r>
          </a:p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Duration: 12 Months</a:t>
            </a:r>
          </a:p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Validity of Voucher: 1 year.</a:t>
            </a:r>
          </a:p>
        </p:txBody>
      </p:sp>
      <p:sp>
        <p:nvSpPr>
          <p:cNvPr id="22" name="AutoShape 6">
            <a:extLst>
              <a:ext uri="{FF2B5EF4-FFF2-40B4-BE49-F238E27FC236}">
                <a16:creationId xmlns:a16="http://schemas.microsoft.com/office/drawing/2014/main" id="{C8A4C052-421A-BBD5-0955-FC7263398BCC}"/>
              </a:ext>
            </a:extLst>
          </p:cNvPr>
          <p:cNvSpPr/>
          <p:nvPr/>
        </p:nvSpPr>
        <p:spPr>
          <a:xfrm flipH="1" flipV="1">
            <a:off x="2703600" y="6515099"/>
            <a:ext cx="12880797" cy="1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23" name="TextBox 15">
            <a:extLst>
              <a:ext uri="{FF2B5EF4-FFF2-40B4-BE49-F238E27FC236}">
                <a16:creationId xmlns:a16="http://schemas.microsoft.com/office/drawing/2014/main" id="{DCE76BF2-7232-8224-A301-DBC1375CF586}"/>
              </a:ext>
            </a:extLst>
          </p:cNvPr>
          <p:cNvSpPr txBox="1"/>
          <p:nvPr/>
        </p:nvSpPr>
        <p:spPr>
          <a:xfrm>
            <a:off x="3136619" y="3245815"/>
            <a:ext cx="4784173" cy="87947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5000" spc="211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Business Plan</a:t>
            </a:r>
          </a:p>
        </p:txBody>
      </p:sp>
      <p:sp>
        <p:nvSpPr>
          <p:cNvPr id="26" name="TextBox 15">
            <a:extLst>
              <a:ext uri="{FF2B5EF4-FFF2-40B4-BE49-F238E27FC236}">
                <a16:creationId xmlns:a16="http://schemas.microsoft.com/office/drawing/2014/main" id="{8B6BEF6D-BCC7-D1C7-80A5-0755A858F669}"/>
              </a:ext>
            </a:extLst>
          </p:cNvPr>
          <p:cNvSpPr txBox="1"/>
          <p:nvPr/>
        </p:nvSpPr>
        <p:spPr>
          <a:xfrm>
            <a:off x="9347833" y="2974349"/>
            <a:ext cx="6005061" cy="153888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50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Intellectual Property Registration (IPR)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6F7F9C4-A4AA-A639-C69A-5AD77070C6A9}"/>
              </a:ext>
            </a:extLst>
          </p:cNvPr>
          <p:cNvSpPr txBox="1"/>
          <p:nvPr/>
        </p:nvSpPr>
        <p:spPr>
          <a:xfrm>
            <a:off x="9456175" y="4559974"/>
            <a:ext cx="231050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Types of IPR: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Trademark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Copyright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Industrial Design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Trade Secrets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Patent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8357B38A-6C73-E887-4ACA-0B30DC70E485}"/>
              </a:ext>
            </a:extLst>
          </p:cNvPr>
          <p:cNvSpPr txBox="1"/>
          <p:nvPr/>
        </p:nvSpPr>
        <p:spPr>
          <a:xfrm>
            <a:off x="12190631" y="5766689"/>
            <a:ext cx="378723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Validity of Voucher: 3.5 years</a:t>
            </a:r>
          </a:p>
          <a:p>
            <a:r>
              <a:rPr lang="en-GB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Duration: 36 Months</a:t>
            </a:r>
          </a:p>
        </p:txBody>
      </p:sp>
      <p:sp>
        <p:nvSpPr>
          <p:cNvPr id="31" name="TextBox 15">
            <a:extLst>
              <a:ext uri="{FF2B5EF4-FFF2-40B4-BE49-F238E27FC236}">
                <a16:creationId xmlns:a16="http://schemas.microsoft.com/office/drawing/2014/main" id="{143F6F1D-F45D-D8AE-80C2-EA45FFDB1886}"/>
              </a:ext>
            </a:extLst>
          </p:cNvPr>
          <p:cNvSpPr txBox="1"/>
          <p:nvPr/>
        </p:nvSpPr>
        <p:spPr>
          <a:xfrm>
            <a:off x="3276600" y="6726476"/>
            <a:ext cx="9483481" cy="83099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GB" sz="54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Market Discovery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AA4E90E-8465-5E14-27CA-3AC2E0A198F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583930" y="3793375"/>
            <a:ext cx="1229953" cy="120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782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722820-47C2-9FCB-03C3-25A1C3C2E4F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7">
            <a:extLst>
              <a:ext uri="{FF2B5EF4-FFF2-40B4-BE49-F238E27FC236}">
                <a16:creationId xmlns:a16="http://schemas.microsoft.com/office/drawing/2014/main" id="{06434912-05B2-52B3-927C-92646F29FC8D}"/>
              </a:ext>
            </a:extLst>
          </p:cNvPr>
          <p:cNvSpPr/>
          <p:nvPr/>
        </p:nvSpPr>
        <p:spPr>
          <a:xfrm flipV="1">
            <a:off x="1187474" y="858109"/>
            <a:ext cx="0" cy="1436552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28" name="TextBox 28">
            <a:extLst>
              <a:ext uri="{FF2B5EF4-FFF2-40B4-BE49-F238E27FC236}">
                <a16:creationId xmlns:a16="http://schemas.microsoft.com/office/drawing/2014/main" id="{0360EEA6-4CF2-E64B-2F07-78D93CE65D7D}"/>
              </a:ext>
            </a:extLst>
          </p:cNvPr>
          <p:cNvSpPr txBox="1"/>
          <p:nvPr/>
        </p:nvSpPr>
        <p:spPr>
          <a:xfrm>
            <a:off x="1537558" y="989736"/>
            <a:ext cx="9282842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Space initiatives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D56265D-6873-87BB-DF24-F81140BB74AF}"/>
              </a:ext>
            </a:extLst>
          </p:cNvPr>
          <p:cNvSpPr txBox="1"/>
          <p:nvPr/>
        </p:nvSpPr>
        <p:spPr>
          <a:xfrm>
            <a:off x="1187474" y="2705100"/>
            <a:ext cx="16382999" cy="35702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4000" b="1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ESA Plan for European Cooperating States (PECS) : </a:t>
            </a:r>
          </a:p>
          <a:p>
            <a:pPr algn="just">
              <a:lnSpc>
                <a:spcPct val="150000"/>
              </a:lnSpc>
            </a:pPr>
            <a:r>
              <a:rPr lang="en-GB" sz="30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An investment by the Maltese Government by means of a programme intended to provide Maltese public, private and academic institutions with an opportunity to submit proposals for various calls</a:t>
            </a:r>
            <a:r>
              <a:rPr lang="en-GB" sz="36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.</a:t>
            </a:r>
          </a:p>
          <a:p>
            <a:pPr algn="just"/>
            <a:endParaRPr lang="en-GB" sz="3600" dirty="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8C9356DE-3A45-9DD4-FA31-CEF3D2F221F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59000" y="419100"/>
            <a:ext cx="2555949" cy="2555949"/>
          </a:xfrm>
          <a:prstGeom prst="rect">
            <a:avLst/>
          </a:prstGeom>
        </p:spPr>
      </p:pic>
      <p:pic>
        <p:nvPicPr>
          <p:cNvPr id="5" name="Graphic 4" descr="Rocket with solid fill">
            <a:extLst>
              <a:ext uri="{FF2B5EF4-FFF2-40B4-BE49-F238E27FC236}">
                <a16:creationId xmlns:a16="http://schemas.microsoft.com/office/drawing/2014/main" id="{4C1A595A-F9BF-E57A-7A4E-CC59B8E6DE9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455173" y="591192"/>
            <a:ext cx="1143000" cy="1143000"/>
          </a:xfrm>
          <a:prstGeom prst="rect">
            <a:avLst/>
          </a:prstGeom>
          <a:effectLst/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4DC26DB-C921-2A78-579F-C45A9F6963C7}"/>
              </a:ext>
            </a:extLst>
          </p:cNvPr>
          <p:cNvSpPr txBox="1"/>
          <p:nvPr/>
        </p:nvSpPr>
        <p:spPr>
          <a:xfrm>
            <a:off x="1339873" y="6059865"/>
            <a:ext cx="16230600" cy="3714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Research and Preparatory Activities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Flight and Ground segment related research and development activities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Space science activities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Space (downstream) Applications</a:t>
            </a:r>
          </a:p>
          <a:p>
            <a:pPr marL="457200" indent="-4572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3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Education activities</a:t>
            </a:r>
            <a:endParaRPr lang="en-NL" sz="3200" dirty="0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785A3DA-D41D-D79B-18A0-627F9DA37513}"/>
              </a:ext>
            </a:extLst>
          </p:cNvPr>
          <p:cNvSpPr txBox="1"/>
          <p:nvPr/>
        </p:nvSpPr>
        <p:spPr>
          <a:xfrm>
            <a:off x="1187474" y="5584707"/>
            <a:ext cx="58991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en-GB" sz="3600" b="1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ESA PECS Activity Types: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0E618AE-84D1-68D6-5EC3-539ACDDAF035}"/>
              </a:ext>
            </a:extLst>
          </p:cNvPr>
          <p:cNvSpPr txBox="1"/>
          <p:nvPr/>
        </p:nvSpPr>
        <p:spPr>
          <a:xfrm>
            <a:off x="8363611" y="9774408"/>
            <a:ext cx="9632926" cy="338554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en-GB" sz="16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Contact Space Executive Dr Michael Quinton for more information: </a:t>
            </a:r>
            <a:r>
              <a:rPr lang="en-GB" sz="1600" b="1" u="sng" dirty="0">
                <a:solidFill>
                  <a:srgbClr val="0070C0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michael.quinton@gov.mt</a:t>
            </a:r>
          </a:p>
        </p:txBody>
      </p:sp>
    </p:spTree>
    <p:extLst>
      <p:ext uri="{BB962C8B-B14F-4D97-AF65-F5344CB8AC3E}">
        <p14:creationId xmlns:p14="http://schemas.microsoft.com/office/powerpoint/2010/main" val="28487034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645C24A-155B-9528-8848-D7E61A20B90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08806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9FE648-BB09-934A-D233-B9D0F80A06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592024DD-3BFB-A0F4-531B-34930EA461AB}"/>
              </a:ext>
            </a:extLst>
          </p:cNvPr>
          <p:cNvSpPr txBox="1"/>
          <p:nvPr/>
        </p:nvSpPr>
        <p:spPr>
          <a:xfrm>
            <a:off x="1371600" y="114300"/>
            <a:ext cx="14165500" cy="1828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6811"/>
              </a:lnSpc>
            </a:pPr>
            <a:r>
              <a:rPr lang="en-GB" sz="60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Example of a Budget Breakdown</a:t>
            </a:r>
            <a:endParaRPr lang="en-US" sz="6000" b="1" dirty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Glacial Indifference Bold"/>
            </a:endParaRP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761ABD77-3D04-DA03-323E-1EED82BD96EE}"/>
              </a:ext>
            </a:extLst>
          </p:cNvPr>
          <p:cNvSpPr/>
          <p:nvPr/>
        </p:nvSpPr>
        <p:spPr>
          <a:xfrm>
            <a:off x="830501" y="441318"/>
            <a:ext cx="7699" cy="1752634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B4BFC46-2854-443F-82A4-D26D915192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728" y="3337134"/>
            <a:ext cx="9517301" cy="650854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AE23DE-D1ED-A48A-75A2-010346896F0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7000" y="4991100"/>
            <a:ext cx="7778971" cy="19684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837847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65046">
              <a:schemeClr val="tx1"/>
            </a:gs>
            <a:gs pos="0">
              <a:schemeClr val="tx1"/>
            </a:gs>
            <a:gs pos="74000">
              <a:schemeClr val="tx1"/>
            </a:gs>
            <a:gs pos="83000">
              <a:schemeClr val="tx1"/>
            </a:gs>
            <a:gs pos="100000">
              <a:schemeClr val="tx1">
                <a:lumMod val="75000"/>
                <a:lumOff val="25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6448441" y="3608926"/>
            <a:ext cx="0" cy="1576081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reeform 3"/>
          <p:cNvSpPr/>
          <p:nvPr/>
        </p:nvSpPr>
        <p:spPr>
          <a:xfrm>
            <a:off x="16106250" y="5746981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reeform 4"/>
          <p:cNvSpPr/>
          <p:nvPr/>
        </p:nvSpPr>
        <p:spPr>
          <a:xfrm>
            <a:off x="16228609" y="5855988"/>
            <a:ext cx="351458" cy="352741"/>
          </a:xfrm>
          <a:custGeom>
            <a:avLst/>
            <a:gdLst/>
            <a:ahLst/>
            <a:cxnLst/>
            <a:rect l="l" t="t" r="r" b="b"/>
            <a:pathLst>
              <a:path w="351458" h="352741">
                <a:moveTo>
                  <a:pt x="0" y="0"/>
                </a:moveTo>
                <a:lnTo>
                  <a:pt x="351458" y="0"/>
                </a:lnTo>
                <a:lnTo>
                  <a:pt x="351458" y="352740"/>
                </a:lnTo>
                <a:lnTo>
                  <a:pt x="0" y="35274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reeform 5"/>
          <p:cNvSpPr/>
          <p:nvPr/>
        </p:nvSpPr>
        <p:spPr>
          <a:xfrm>
            <a:off x="16106250" y="7413325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reeform 6"/>
          <p:cNvSpPr/>
          <p:nvPr/>
        </p:nvSpPr>
        <p:spPr>
          <a:xfrm>
            <a:off x="16279911" y="7511807"/>
            <a:ext cx="281662" cy="386500"/>
          </a:xfrm>
          <a:custGeom>
            <a:avLst/>
            <a:gdLst/>
            <a:ahLst/>
            <a:cxnLst/>
            <a:rect l="l" t="t" r="r" b="b"/>
            <a:pathLst>
              <a:path w="281662" h="386500">
                <a:moveTo>
                  <a:pt x="0" y="0"/>
                </a:moveTo>
                <a:lnTo>
                  <a:pt x="281662" y="0"/>
                </a:lnTo>
                <a:lnTo>
                  <a:pt x="281662" y="386501"/>
                </a:lnTo>
                <a:lnTo>
                  <a:pt x="0" y="38650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Freeform 7"/>
          <p:cNvSpPr/>
          <p:nvPr/>
        </p:nvSpPr>
        <p:spPr>
          <a:xfrm>
            <a:off x="16106250" y="6563567"/>
            <a:ext cx="583465" cy="583465"/>
          </a:xfrm>
          <a:custGeom>
            <a:avLst/>
            <a:gdLst/>
            <a:ahLst/>
            <a:cxnLst/>
            <a:rect l="l" t="t" r="r" b="b"/>
            <a:pathLst>
              <a:path w="583465" h="583465">
                <a:moveTo>
                  <a:pt x="0" y="0"/>
                </a:moveTo>
                <a:lnTo>
                  <a:pt x="583465" y="0"/>
                </a:lnTo>
                <a:lnTo>
                  <a:pt x="583465" y="583465"/>
                </a:lnTo>
                <a:lnTo>
                  <a:pt x="0" y="58346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reeform 8"/>
          <p:cNvSpPr/>
          <p:nvPr/>
        </p:nvSpPr>
        <p:spPr>
          <a:xfrm>
            <a:off x="16232806" y="6728264"/>
            <a:ext cx="330353" cy="254072"/>
          </a:xfrm>
          <a:custGeom>
            <a:avLst/>
            <a:gdLst/>
            <a:ahLst/>
            <a:cxnLst/>
            <a:rect l="l" t="t" r="r" b="b"/>
            <a:pathLst>
              <a:path w="330353" h="254072">
                <a:moveTo>
                  <a:pt x="0" y="0"/>
                </a:moveTo>
                <a:lnTo>
                  <a:pt x="330353" y="0"/>
                </a:lnTo>
                <a:lnTo>
                  <a:pt x="330353" y="254072"/>
                </a:lnTo>
                <a:lnTo>
                  <a:pt x="0" y="254072"/>
                </a:lnTo>
                <a:lnTo>
                  <a:pt x="0" y="0"/>
                </a:lnTo>
                <a:close/>
              </a:path>
            </a:pathLst>
          </a:custGeom>
          <a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Freeform 9"/>
          <p:cNvSpPr/>
          <p:nvPr/>
        </p:nvSpPr>
        <p:spPr>
          <a:xfrm>
            <a:off x="16107066" y="8531431"/>
            <a:ext cx="534657" cy="534657"/>
          </a:xfrm>
          <a:custGeom>
            <a:avLst/>
            <a:gdLst/>
            <a:ahLst/>
            <a:cxnLst/>
            <a:rect l="l" t="t" r="r" b="b"/>
            <a:pathLst>
              <a:path w="534657" h="534657">
                <a:moveTo>
                  <a:pt x="0" y="0"/>
                </a:moveTo>
                <a:lnTo>
                  <a:pt x="534656" y="0"/>
                </a:lnTo>
                <a:lnTo>
                  <a:pt x="534656" y="534656"/>
                </a:lnTo>
                <a:lnTo>
                  <a:pt x="0" y="53465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Freeform 10"/>
          <p:cNvSpPr/>
          <p:nvPr/>
        </p:nvSpPr>
        <p:spPr>
          <a:xfrm>
            <a:off x="16259550" y="8613432"/>
            <a:ext cx="241389" cy="370654"/>
          </a:xfrm>
          <a:custGeom>
            <a:avLst/>
            <a:gdLst/>
            <a:ahLst/>
            <a:cxnLst/>
            <a:rect l="l" t="t" r="r" b="b"/>
            <a:pathLst>
              <a:path w="241389" h="370654">
                <a:moveTo>
                  <a:pt x="0" y="0"/>
                </a:moveTo>
                <a:lnTo>
                  <a:pt x="241388" y="0"/>
                </a:lnTo>
                <a:lnTo>
                  <a:pt x="241388" y="370654"/>
                </a:lnTo>
                <a:lnTo>
                  <a:pt x="0" y="370654"/>
                </a:lnTo>
                <a:lnTo>
                  <a:pt x="0" y="0"/>
                </a:lnTo>
                <a:close/>
              </a:path>
            </a:pathLst>
          </a:custGeom>
          <a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Freeform 11"/>
          <p:cNvSpPr/>
          <p:nvPr/>
        </p:nvSpPr>
        <p:spPr>
          <a:xfrm>
            <a:off x="-2277870" y="1028700"/>
            <a:ext cx="12863843" cy="9103643"/>
          </a:xfrm>
          <a:custGeom>
            <a:avLst/>
            <a:gdLst/>
            <a:ahLst/>
            <a:cxnLst/>
            <a:rect l="l" t="t" r="r" b="b"/>
            <a:pathLst>
              <a:path w="12863843" h="9103643">
                <a:moveTo>
                  <a:pt x="0" y="0"/>
                </a:moveTo>
                <a:lnTo>
                  <a:pt x="12863843" y="0"/>
                </a:lnTo>
                <a:lnTo>
                  <a:pt x="12863843" y="9103643"/>
                </a:lnTo>
                <a:lnTo>
                  <a:pt x="0" y="9103643"/>
                </a:lnTo>
                <a:lnTo>
                  <a:pt x="0" y="0"/>
                </a:lnTo>
                <a:close/>
              </a:path>
            </a:pathLst>
          </a:custGeom>
          <a:blipFill>
            <a:blip r:embed="rId12"/>
            <a:stretch>
              <a:fillRect/>
            </a:stretch>
          </a:blipFill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MT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7012610" y="3694651"/>
            <a:ext cx="8995754" cy="14903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11446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406" b="1" i="0" u="none" strike="noStrike" kern="1200" cap="none" spc="416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 Bold"/>
              </a:rPr>
              <a:t>CONTACT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0585973" y="5845930"/>
            <a:ext cx="5300334" cy="2967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xjenzamalta.mt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12124444" y="6462066"/>
            <a:ext cx="3761862" cy="66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  <a:hlinkClick r:id="rId1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giulia.aquilina@gov.mt</a:t>
            </a: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Glacial Indifference"/>
            </a:endParaRPr>
          </a:p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  <a:hlinkClick r:id="rId1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mariah.vella.5@gov.mt</a:t>
            </a: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 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2935177" y="7390013"/>
            <a:ext cx="2951129" cy="66864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+356 2360 2197  +356 2360 2114 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9601200" y="8285934"/>
            <a:ext cx="6290953" cy="133549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XJENZA MALTA</a:t>
            </a:r>
          </a:p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VILLA BIGHI, DAWRET FRA GIOVANNI BICHI</a:t>
            </a:r>
          </a:p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"/>
              </a:rPr>
              <a:t>KALKARA, KKR 1320</a:t>
            </a:r>
          </a:p>
          <a:p>
            <a:pPr marL="0" marR="0" lvl="0" indent="0" algn="r" defTabSz="914400" rtl="0" eaLnBrk="1" fontAlgn="auto" latinLnBrk="0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Glacial Indifference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31F7BF28-E3CA-9B72-6753-20EBFD6800D9}"/>
              </a:ext>
            </a:extLst>
          </p:cNvPr>
          <p:cNvGrpSpPr/>
          <p:nvPr/>
        </p:nvGrpSpPr>
        <p:grpSpPr>
          <a:xfrm>
            <a:off x="2358248" y="1954337"/>
            <a:ext cx="8237505" cy="6378325"/>
            <a:chOff x="2296610" y="2095500"/>
            <a:chExt cx="8237505" cy="6378325"/>
          </a:xfrm>
        </p:grpSpPr>
        <p:sp>
          <p:nvSpPr>
            <p:cNvPr id="2" name="AutoShape 2"/>
            <p:cNvSpPr/>
            <p:nvPr/>
          </p:nvSpPr>
          <p:spPr>
            <a:xfrm>
              <a:off x="2363286" y="2095500"/>
              <a:ext cx="0" cy="1247775"/>
            </a:xfrm>
            <a:prstGeom prst="line">
              <a:avLst/>
            </a:prstGeom>
            <a:ln w="133350" cap="flat">
              <a:solidFill>
                <a:srgbClr val="D15353"/>
              </a:solidFill>
              <a:prstDash val="solid"/>
              <a:headEnd type="none" w="sm" len="sm"/>
              <a:tailEnd type="none" w="sm" len="sm"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2780032" y="2095500"/>
              <a:ext cx="6587858" cy="1171575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marL="0" lvl="0" indent="0" algn="l">
                <a:lnSpc>
                  <a:spcPts val="9240"/>
                </a:lnSpc>
                <a:spcBef>
                  <a:spcPct val="0"/>
                </a:spcBef>
              </a:pPr>
              <a:r>
                <a:rPr lang="en-US" sz="7700" b="1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Glacial Indifference Bold"/>
                </a:rPr>
                <a:t>About Us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2296610" y="3520802"/>
              <a:ext cx="8237505" cy="4953023"/>
            </a:xfrm>
            <a:prstGeom prst="rect">
              <a:avLst/>
            </a:prstGeom>
          </p:spPr>
          <p:txBody>
            <a:bodyPr wrap="square" lIns="0" tIns="0" rIns="0" bIns="0" rtlCol="0" anchor="t">
              <a:spAutoFit/>
            </a:bodyPr>
            <a:lstStyle/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Aileron"/>
                </a:rPr>
                <a:t>The Research and Innovation Unit manages three national funding portfolios: FUSION, Thematic Programmes and the Research Networking Scheme.</a:t>
              </a:r>
            </a:p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endParaRPr lang="en-US" sz="26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endParaRPr>
            </a:p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Aileron"/>
                </a:rPr>
                <a:t>In 2025, the budgetary allocation for the R&amp;I unit has increased to €9M.</a:t>
              </a:r>
            </a:p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endParaRPr lang="en-US" sz="26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endParaRPr>
            </a:p>
            <a:p>
              <a:pPr marL="0" lvl="0" indent="0" algn="l">
                <a:lnSpc>
                  <a:spcPts val="3900"/>
                </a:lnSpc>
                <a:spcBef>
                  <a:spcPct val="0"/>
                </a:spcBef>
              </a:pPr>
              <a:r>
                <a:rPr lang="en-US" sz="2600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Aileron"/>
                </a:rPr>
                <a:t>The R&amp;I Unit manages schemes that fund projects across all levels of RDI i.e., networking, basic research, applied research as well as </a:t>
              </a:r>
              <a:r>
                <a:rPr lang="en-GB" sz="2600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Aileron"/>
                </a:rPr>
                <a:t>commercialisation</a:t>
              </a:r>
              <a:r>
                <a:rPr lang="en-US" sz="2600" dirty="0">
                  <a:solidFill>
                    <a:srgbClr val="253439"/>
                  </a:solidFill>
                  <a:latin typeface="Red Hat Display" panose="02010303040201060303" pitchFamily="2" charset="0"/>
                  <a:ea typeface="Red Hat Display" panose="02010303040201060303" pitchFamily="2" charset="0"/>
                  <a:cs typeface="Red Hat Display" panose="02010303040201060303" pitchFamily="2" charset="0"/>
                  <a:sym typeface="Aileron"/>
                </a:rPr>
                <a:t>.</a:t>
              </a:r>
            </a:p>
          </p:txBody>
        </p:sp>
      </p:grpSp>
      <p:sp>
        <p:nvSpPr>
          <p:cNvPr id="12" name="object 2">
            <a:extLst>
              <a:ext uri="{FF2B5EF4-FFF2-40B4-BE49-F238E27FC236}">
                <a16:creationId xmlns:a16="http://schemas.microsoft.com/office/drawing/2014/main" id="{565E88F6-CFE0-FEB2-84A8-DFEC144A6ED6}"/>
              </a:ext>
            </a:extLst>
          </p:cNvPr>
          <p:cNvSpPr>
            <a:spLocks noChangeAspect="1"/>
          </p:cNvSpPr>
          <p:nvPr/>
        </p:nvSpPr>
        <p:spPr>
          <a:xfrm>
            <a:off x="12192000" y="2603747"/>
            <a:ext cx="4871028" cy="507950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AutoShape 27"/>
          <p:cNvSpPr/>
          <p:nvPr/>
        </p:nvSpPr>
        <p:spPr>
          <a:xfrm flipV="1">
            <a:off x="1187474" y="858109"/>
            <a:ext cx="0" cy="1436552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28" name="TextBox 28"/>
          <p:cNvSpPr txBox="1"/>
          <p:nvPr/>
        </p:nvSpPr>
        <p:spPr>
          <a:xfrm>
            <a:off x="1537557" y="989736"/>
            <a:ext cx="15562969" cy="11798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>
              <a:lnSpc>
                <a:spcPts val="9240"/>
              </a:lnSpc>
              <a:spcBef>
                <a:spcPct val="0"/>
              </a:spcBef>
            </a:pPr>
            <a:r>
              <a:rPr lang="en-US" sz="77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Technology Readiness Level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DCC87D0-273F-E9FB-206C-2DFDFB1D7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95952" y="2857500"/>
            <a:ext cx="15697200" cy="7169278"/>
          </a:xfrm>
          <a:prstGeom prst="rect">
            <a:avLst/>
          </a:prstGeom>
        </p:spPr>
      </p:pic>
      <p:sp>
        <p:nvSpPr>
          <p:cNvPr id="2" name="TextBox 10">
            <a:extLst>
              <a:ext uri="{FF2B5EF4-FFF2-40B4-BE49-F238E27FC236}">
                <a16:creationId xmlns:a16="http://schemas.microsoft.com/office/drawing/2014/main" id="{D98141EE-B975-893E-07CB-AC902B3583F2}"/>
              </a:ext>
            </a:extLst>
          </p:cNvPr>
          <p:cNvSpPr txBox="1"/>
          <p:nvPr/>
        </p:nvSpPr>
        <p:spPr>
          <a:xfrm>
            <a:off x="1362515" y="2476500"/>
            <a:ext cx="15562967" cy="105464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fontAlgn="base">
              <a:lnSpc>
                <a:spcPct val="150000"/>
              </a:lnSpc>
              <a:buNone/>
            </a:pPr>
            <a:r>
              <a:rPr lang="en-GB" sz="24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Funding schemes within the R&amp;I Unit span across both early stage and applied research, thus targeting research between TRL 1 – TRL 8.</a:t>
            </a:r>
          </a:p>
        </p:txBody>
      </p:sp>
    </p:spTree>
    <p:extLst>
      <p:ext uri="{BB962C8B-B14F-4D97-AF65-F5344CB8AC3E}">
        <p14:creationId xmlns:p14="http://schemas.microsoft.com/office/powerpoint/2010/main" val="12620354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1"/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diagram of a company&#10;&#10;AI-generated content may be incorrect.">
            <a:extLst>
              <a:ext uri="{FF2B5EF4-FFF2-40B4-BE49-F238E27FC236}">
                <a16:creationId xmlns:a16="http://schemas.microsoft.com/office/drawing/2014/main" id="{E79FB27B-1A83-D358-1D33-E8E3AB45A96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465" y="0"/>
            <a:ext cx="18292465" cy="10284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0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9">
            <a:extLst>
              <a:ext uri="{FF2B5EF4-FFF2-40B4-BE49-F238E27FC236}">
                <a16:creationId xmlns:a16="http://schemas.microsoft.com/office/drawing/2014/main" id="{29EF2520-2CA8-51F4-0194-3825D51CAC24}"/>
              </a:ext>
            </a:extLst>
          </p:cNvPr>
          <p:cNvSpPr txBox="1"/>
          <p:nvPr/>
        </p:nvSpPr>
        <p:spPr>
          <a:xfrm>
            <a:off x="1371600" y="114300"/>
            <a:ext cx="14165500" cy="182870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just">
              <a:lnSpc>
                <a:spcPts val="16811"/>
              </a:lnSpc>
            </a:pPr>
            <a:r>
              <a:rPr lang="en-US" sz="60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The R&amp;I Unit – </a:t>
            </a:r>
            <a:r>
              <a:rPr lang="en-GB" sz="60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Programmes</a:t>
            </a:r>
            <a:r>
              <a:rPr lang="en-US" sz="6000" b="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 &amp; TRLs</a:t>
            </a:r>
          </a:p>
        </p:txBody>
      </p:sp>
      <p:sp>
        <p:nvSpPr>
          <p:cNvPr id="5" name="AutoShape 11">
            <a:extLst>
              <a:ext uri="{FF2B5EF4-FFF2-40B4-BE49-F238E27FC236}">
                <a16:creationId xmlns:a16="http://schemas.microsoft.com/office/drawing/2014/main" id="{0597DE7A-7675-E854-FCB4-CA25A25E71E8}"/>
              </a:ext>
            </a:extLst>
          </p:cNvPr>
          <p:cNvSpPr/>
          <p:nvPr/>
        </p:nvSpPr>
        <p:spPr>
          <a:xfrm>
            <a:off x="830501" y="441318"/>
            <a:ext cx="7699" cy="1752634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 dirty="0"/>
          </a:p>
        </p:txBody>
      </p:sp>
      <p:sp>
        <p:nvSpPr>
          <p:cNvPr id="6" name="TextBox 10">
            <a:extLst>
              <a:ext uri="{FF2B5EF4-FFF2-40B4-BE49-F238E27FC236}">
                <a16:creationId xmlns:a16="http://schemas.microsoft.com/office/drawing/2014/main" id="{C1B79E9D-875A-7722-CB79-7B82C39277A2}"/>
              </a:ext>
            </a:extLst>
          </p:cNvPr>
          <p:cNvSpPr txBox="1"/>
          <p:nvPr/>
        </p:nvSpPr>
        <p:spPr>
          <a:xfrm>
            <a:off x="5486400" y="7661564"/>
            <a:ext cx="7315200" cy="216264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indent="0" algn="ctr" fontAlgn="base">
              <a:lnSpc>
                <a:spcPct val="150000"/>
              </a:lnSpc>
              <a:buNone/>
            </a:pPr>
            <a:r>
              <a:rPr lang="en-GB" sz="2400" b="1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Programmes not categorised by TRLs:</a:t>
            </a:r>
          </a:p>
          <a:p>
            <a:pPr marL="342900" indent="-342900" algn="ctr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Technology Extension Support Program (TESP)</a:t>
            </a:r>
          </a:p>
          <a:p>
            <a:pPr marL="342900" indent="-342900" algn="ctr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Research Networking Scheme</a:t>
            </a:r>
          </a:p>
          <a:p>
            <a:pPr marL="342900" indent="-342900" algn="ctr" fontAlgn="base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sz="24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Thematic Programmes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9D05D6F-A6B3-43CA-31B6-C08A6CF9A5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5850" y="2218133"/>
            <a:ext cx="16116300" cy="54434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3469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FDF7EF">
                <a:alpha val="100000"/>
              </a:srgbClr>
            </a:gs>
            <a:gs pos="100000">
              <a:srgbClr val="FFFFFF">
                <a:alpha val="100000"/>
              </a:srgbClr>
            </a:gs>
          </a:gsLst>
          <a:lin ang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4650245E-FC16-2DA8-F2A3-3BD731D6F3D5}"/>
              </a:ext>
            </a:extLst>
          </p:cNvPr>
          <p:cNvGrpSpPr/>
          <p:nvPr/>
        </p:nvGrpSpPr>
        <p:grpSpPr>
          <a:xfrm>
            <a:off x="-778715" y="0"/>
            <a:ext cx="19845431" cy="10287000"/>
            <a:chOff x="0" y="0"/>
            <a:chExt cx="5226780" cy="270933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3F858990-1DB2-846E-1F61-562022571E2D}"/>
                </a:ext>
              </a:extLst>
            </p:cNvPr>
            <p:cNvSpPr/>
            <p:nvPr/>
          </p:nvSpPr>
          <p:spPr>
            <a:xfrm>
              <a:off x="0" y="0"/>
              <a:ext cx="5226780" cy="2709333"/>
            </a:xfrm>
            <a:custGeom>
              <a:avLst/>
              <a:gdLst/>
              <a:ahLst/>
              <a:cxnLst/>
              <a:rect l="l" t="t" r="r" b="b"/>
              <a:pathLst>
                <a:path w="5226780" h="2709333">
                  <a:moveTo>
                    <a:pt x="0" y="0"/>
                  </a:moveTo>
                  <a:lnTo>
                    <a:pt x="5226780" y="0"/>
                  </a:lnTo>
                  <a:lnTo>
                    <a:pt x="522678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5814FD8B-7CB6-9075-B75B-210427D43D11}"/>
                </a:ext>
              </a:extLst>
            </p:cNvPr>
            <p:cNvSpPr txBox="1"/>
            <p:nvPr/>
          </p:nvSpPr>
          <p:spPr>
            <a:xfrm>
              <a:off x="0" y="9525"/>
              <a:ext cx="5226780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2" name="Freeform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453871" h="11610966">
                <a:moveTo>
                  <a:pt x="0" y="0"/>
                </a:moveTo>
                <a:lnTo>
                  <a:pt x="19453871" y="0"/>
                </a:lnTo>
                <a:lnTo>
                  <a:pt x="19453871" y="11610966"/>
                </a:lnTo>
                <a:lnTo>
                  <a:pt x="0" y="1161096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-50293" t="-68712" b="-88901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/>
          <p:cNvGrpSpPr/>
          <p:nvPr/>
        </p:nvGrpSpPr>
        <p:grpSpPr>
          <a:xfrm>
            <a:off x="1427040" y="1352057"/>
            <a:ext cx="15433919" cy="7619050"/>
            <a:chOff x="0" y="0"/>
            <a:chExt cx="4064900" cy="2006663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4064900" cy="2006663"/>
            </a:xfrm>
            <a:custGeom>
              <a:avLst/>
              <a:gdLst/>
              <a:ahLst/>
              <a:cxnLst/>
              <a:rect l="l" t="t" r="r" b="b"/>
              <a:pathLst>
                <a:path w="4064900" h="2006663">
                  <a:moveTo>
                    <a:pt x="0" y="0"/>
                  </a:moveTo>
                  <a:lnTo>
                    <a:pt x="4064900" y="0"/>
                  </a:lnTo>
                  <a:lnTo>
                    <a:pt x="4064900" y="2006663"/>
                  </a:lnTo>
                  <a:lnTo>
                    <a:pt x="0" y="200666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38100" cap="sq">
              <a:solidFill>
                <a:srgbClr val="202354"/>
              </a:solidFill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9525"/>
              <a:ext cx="4064900" cy="1997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/>
          <p:cNvSpPr/>
          <p:nvPr/>
        </p:nvSpPr>
        <p:spPr>
          <a:xfrm flipV="1">
            <a:off x="9004642" y="1813655"/>
            <a:ext cx="0" cy="6739208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8" name="TextBox 8"/>
          <p:cNvSpPr txBox="1"/>
          <p:nvPr/>
        </p:nvSpPr>
        <p:spPr>
          <a:xfrm>
            <a:off x="2535135" y="4438063"/>
            <a:ext cx="5917057" cy="33603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821"/>
              </a:lnSpc>
            </a:pPr>
            <a:r>
              <a:rPr lang="en-US" sz="2200" dirty="0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To support innovative projects through specific, top-down initiatives through collaboration with other Maltese Public Entities and Authorities.</a:t>
            </a:r>
          </a:p>
          <a:p>
            <a:pPr algn="just">
              <a:lnSpc>
                <a:spcPts val="3821"/>
              </a:lnSpc>
            </a:pPr>
            <a:endParaRPr lang="en-US" sz="2200" dirty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  <a:p>
            <a:pPr algn="just">
              <a:lnSpc>
                <a:spcPts val="3821"/>
              </a:lnSpc>
            </a:pP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Two </a:t>
            </a:r>
            <a:r>
              <a:rPr lang="en-US" sz="2200" dirty="0" err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programmes</a:t>
            </a: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 were launched In 2024 in collaboration with MDIA and the Cancer R&amp;I Foundation.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553905" y="2727734"/>
            <a:ext cx="5260448" cy="55912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6000" spc="105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Objectives</a:t>
            </a:r>
            <a:r>
              <a:rPr lang="en-US" sz="3300" spc="105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 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9553905" y="4444787"/>
            <a:ext cx="6406673" cy="3046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To develop a cohesive R&amp;I landscape in Malta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To create dedicated, sector-specific support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To engage with the Maltese R&amp;I community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dirty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To concentrate the efforts of Maltese researchers and entrepreneurs into addressing topics of national interest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2535135" y="2061302"/>
            <a:ext cx="6073325" cy="18919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6600" b="1" spc="211" dirty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R&amp;I Thematic Programmes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59ED462-9125-1FFA-E684-52582EF2996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5BB75D69-0EA3-7498-AF0B-97D89986D976}"/>
              </a:ext>
            </a:extLst>
          </p:cNvPr>
          <p:cNvGrpSpPr/>
          <p:nvPr/>
        </p:nvGrpSpPr>
        <p:grpSpPr>
          <a:xfrm>
            <a:off x="-778715" y="0"/>
            <a:ext cx="19845431" cy="10287000"/>
            <a:chOff x="0" y="0"/>
            <a:chExt cx="5226780" cy="270933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907FACFE-05E1-6C4D-8493-EE7D10079C5A}"/>
                </a:ext>
              </a:extLst>
            </p:cNvPr>
            <p:cNvSpPr/>
            <p:nvPr/>
          </p:nvSpPr>
          <p:spPr>
            <a:xfrm>
              <a:off x="0" y="0"/>
              <a:ext cx="5226780" cy="2709333"/>
            </a:xfrm>
            <a:custGeom>
              <a:avLst/>
              <a:gdLst/>
              <a:ahLst/>
              <a:cxnLst/>
              <a:rect l="l" t="t" r="r" b="b"/>
              <a:pathLst>
                <a:path w="5226780" h="2709333">
                  <a:moveTo>
                    <a:pt x="0" y="0"/>
                  </a:moveTo>
                  <a:lnTo>
                    <a:pt x="5226780" y="0"/>
                  </a:lnTo>
                  <a:lnTo>
                    <a:pt x="522678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254B0AFC-7311-DBD4-78E5-0C560BAF291C}"/>
                </a:ext>
              </a:extLst>
            </p:cNvPr>
            <p:cNvSpPr txBox="1"/>
            <p:nvPr/>
          </p:nvSpPr>
          <p:spPr>
            <a:xfrm>
              <a:off x="0" y="9525"/>
              <a:ext cx="5226780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D18A2784-7B7D-FD8B-8494-BE981F19E4D6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453871" h="11610966">
                <a:moveTo>
                  <a:pt x="0" y="0"/>
                </a:moveTo>
                <a:lnTo>
                  <a:pt x="19453871" y="0"/>
                </a:lnTo>
                <a:lnTo>
                  <a:pt x="19453871" y="11610966"/>
                </a:lnTo>
                <a:lnTo>
                  <a:pt x="0" y="1161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293" t="-68712" b="-88901"/>
            </a:stretch>
          </a:blipFill>
        </p:spPr>
        <p:txBody>
          <a:bodyPr/>
          <a:lstStyle/>
          <a:p>
            <a:endParaRPr lang="en-MT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C086406D-E5D2-D19E-7AE4-680011215077}"/>
              </a:ext>
            </a:extLst>
          </p:cNvPr>
          <p:cNvGrpSpPr/>
          <p:nvPr/>
        </p:nvGrpSpPr>
        <p:grpSpPr>
          <a:xfrm>
            <a:off x="381000" y="1352056"/>
            <a:ext cx="17602200" cy="8287243"/>
            <a:chOff x="0" y="0"/>
            <a:chExt cx="4064900" cy="2006663"/>
          </a:xfrm>
          <a:solidFill>
            <a:schemeClr val="bg1"/>
          </a:solidFill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9E6300F7-A8CA-6E43-A591-BD53FD869AEF}"/>
                </a:ext>
              </a:extLst>
            </p:cNvPr>
            <p:cNvSpPr/>
            <p:nvPr/>
          </p:nvSpPr>
          <p:spPr>
            <a:xfrm>
              <a:off x="0" y="0"/>
              <a:ext cx="4064900" cy="2006663"/>
            </a:xfrm>
            <a:custGeom>
              <a:avLst/>
              <a:gdLst/>
              <a:ahLst/>
              <a:cxnLst/>
              <a:rect l="l" t="t" r="r" b="b"/>
              <a:pathLst>
                <a:path w="4064900" h="2006663">
                  <a:moveTo>
                    <a:pt x="0" y="0"/>
                  </a:moveTo>
                  <a:lnTo>
                    <a:pt x="4064900" y="0"/>
                  </a:lnTo>
                  <a:lnTo>
                    <a:pt x="4064900" y="2006663"/>
                  </a:lnTo>
                  <a:lnTo>
                    <a:pt x="0" y="2006663"/>
                  </a:lnTo>
                  <a:close/>
                </a:path>
              </a:pathLst>
            </a:custGeom>
            <a:grpFill/>
            <a:ln w="38100" cap="sq">
              <a:solidFill>
                <a:srgbClr val="202354"/>
              </a:solidFill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0C1798DD-C77C-530F-026C-70A17BC3B80C}"/>
                </a:ext>
              </a:extLst>
            </p:cNvPr>
            <p:cNvSpPr txBox="1"/>
            <p:nvPr/>
          </p:nvSpPr>
          <p:spPr>
            <a:xfrm>
              <a:off x="0" y="9525"/>
              <a:ext cx="4064900" cy="1997138"/>
            </a:xfrm>
            <a:prstGeom prst="rect">
              <a:avLst/>
            </a:prstGeom>
            <a:grpFill/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 lang="en-GB"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613C20E9-39FC-53CE-72BC-A37DEC2EA0FD}"/>
              </a:ext>
            </a:extLst>
          </p:cNvPr>
          <p:cNvSpPr/>
          <p:nvPr/>
        </p:nvSpPr>
        <p:spPr>
          <a:xfrm flipH="1" flipV="1">
            <a:off x="1275225" y="5681896"/>
            <a:ext cx="16326963" cy="71204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8" name="TextBox 8">
            <a:extLst>
              <a:ext uri="{FF2B5EF4-FFF2-40B4-BE49-F238E27FC236}">
                <a16:creationId xmlns:a16="http://schemas.microsoft.com/office/drawing/2014/main" id="{8C3F7E93-5297-01A4-0DCE-B760962F2AEC}"/>
              </a:ext>
            </a:extLst>
          </p:cNvPr>
          <p:cNvSpPr txBox="1"/>
          <p:nvPr/>
        </p:nvSpPr>
        <p:spPr>
          <a:xfrm>
            <a:off x="1674556" y="2494878"/>
            <a:ext cx="7025286" cy="93083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1"/>
              </a:lnSpc>
            </a:pPr>
            <a:r>
              <a:rPr lang="en-US" sz="22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Digital Technologies Programme </a:t>
            </a:r>
            <a:r>
              <a:rPr lang="mt-MT" sz="22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(DTP) </a:t>
            </a:r>
            <a:r>
              <a:rPr lang="en-GB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–</a:t>
            </a:r>
            <a:r>
              <a:rPr lang="mt-MT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 </a:t>
            </a:r>
            <a:r>
              <a:rPr lang="en-GB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collaboration with the Malta Digital Innovation Authority (MDIA)</a:t>
            </a:r>
            <a:endParaRPr lang="en-US" sz="220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7A90ADC9-ACC0-785A-3EFF-BEC9371C45FA}"/>
              </a:ext>
            </a:extLst>
          </p:cNvPr>
          <p:cNvSpPr txBox="1"/>
          <p:nvPr/>
        </p:nvSpPr>
        <p:spPr>
          <a:xfrm>
            <a:off x="3401167" y="242705"/>
            <a:ext cx="11485664" cy="9362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6600" b="1" spc="211">
                <a:solidFill>
                  <a:srgbClr val="ED28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R&amp;I Thematic </a:t>
            </a:r>
            <a:r>
              <a:rPr lang="en-US" sz="6600" b="1" spc="21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Programmes</a:t>
            </a:r>
          </a:p>
        </p:txBody>
      </p:sp>
      <p:sp>
        <p:nvSpPr>
          <p:cNvPr id="7" name="TextBox 9">
            <a:extLst>
              <a:ext uri="{FF2B5EF4-FFF2-40B4-BE49-F238E27FC236}">
                <a16:creationId xmlns:a16="http://schemas.microsoft.com/office/drawing/2014/main" id="{2920B662-4F46-948A-FAC4-A23CC9D18F3C}"/>
              </a:ext>
            </a:extLst>
          </p:cNvPr>
          <p:cNvSpPr txBox="1"/>
          <p:nvPr/>
        </p:nvSpPr>
        <p:spPr>
          <a:xfrm>
            <a:off x="840066" y="1945499"/>
            <a:ext cx="2743200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6000" spc="105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2025</a:t>
            </a:r>
            <a:r>
              <a:rPr lang="en-US" sz="3300" spc="105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 </a:t>
            </a:r>
          </a:p>
        </p:txBody>
      </p:sp>
      <p:pic>
        <p:nvPicPr>
          <p:cNvPr id="23" name="Picture 22">
            <a:extLst>
              <a:ext uri="{FF2B5EF4-FFF2-40B4-BE49-F238E27FC236}">
                <a16:creationId xmlns:a16="http://schemas.microsoft.com/office/drawing/2014/main" id="{C13ACFCA-1BBD-2888-CE9E-2749E5BECF6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6672" y="3163003"/>
            <a:ext cx="1167290" cy="1151587"/>
          </a:xfrm>
          <a:prstGeom prst="rect">
            <a:avLst/>
          </a:prstGeom>
        </p:spPr>
      </p:pic>
      <p:sp>
        <p:nvSpPr>
          <p:cNvPr id="24" name="TextBox 8">
            <a:extLst>
              <a:ext uri="{FF2B5EF4-FFF2-40B4-BE49-F238E27FC236}">
                <a16:creationId xmlns:a16="http://schemas.microsoft.com/office/drawing/2014/main" id="{C449FE5D-CF9E-6F43-0510-CCF9B8ECFC5C}"/>
              </a:ext>
            </a:extLst>
          </p:cNvPr>
          <p:cNvSpPr txBox="1"/>
          <p:nvPr/>
        </p:nvSpPr>
        <p:spPr>
          <a:xfrm>
            <a:off x="2272743" y="5987384"/>
            <a:ext cx="13599288" cy="4435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21"/>
              </a:lnSpc>
            </a:pPr>
            <a:r>
              <a:rPr lang="en-GB" sz="22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CANCER RESEARCH PROGRAM - </a:t>
            </a:r>
            <a:r>
              <a:rPr lang="en-GB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collaboration with the Cancer Research &amp;</a:t>
            </a:r>
            <a:r>
              <a:rPr lang="mt-MT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 </a:t>
            </a:r>
            <a:r>
              <a:rPr lang="en-GB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Innovation Hub Malta (CRIHM)</a:t>
            </a:r>
            <a:endParaRPr lang="en-US" sz="220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31A74FD-A1FA-5AC2-01FC-E435F59E6AFE}"/>
              </a:ext>
            </a:extLst>
          </p:cNvPr>
          <p:cNvSpPr txBox="1"/>
          <p:nvPr/>
        </p:nvSpPr>
        <p:spPr>
          <a:xfrm>
            <a:off x="1371600" y="3614483"/>
            <a:ext cx="625757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areas: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Artificial Intelligence 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Digital Trust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Knowledge and Data Representation and Analysis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Technology for Sustainability and ESG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Quantum Computing and Other Emerging Technologies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DB92A71-68EE-98C3-CDAF-2B88E09A6377}"/>
              </a:ext>
            </a:extLst>
          </p:cNvPr>
          <p:cNvSpPr txBox="1"/>
          <p:nvPr/>
        </p:nvSpPr>
        <p:spPr>
          <a:xfrm>
            <a:off x="2272743" y="6531958"/>
            <a:ext cx="6257574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areas: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Molecular Research and Diagnostic Innovations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Community-Based Cancer Research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Therapeutic Development and Clinical Strategies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 dirty="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Psychosocial Support and Patient-Centred Approaches</a:t>
            </a:r>
            <a:endParaRPr lang="en-GB" sz="1200" dirty="0">
              <a:effectLst/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9C639061-81F3-0474-A400-E7C60F5C411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10909" y="6496896"/>
            <a:ext cx="1166976" cy="1157449"/>
          </a:xfrm>
          <a:prstGeom prst="rect">
            <a:avLst/>
          </a:prstGeom>
        </p:spPr>
      </p:pic>
      <p:sp>
        <p:nvSpPr>
          <p:cNvPr id="31" name="TextBox 30">
            <a:extLst>
              <a:ext uri="{FF2B5EF4-FFF2-40B4-BE49-F238E27FC236}">
                <a16:creationId xmlns:a16="http://schemas.microsoft.com/office/drawing/2014/main" id="{A7EFA36A-FF81-9EC8-5103-9C88E9609C5F}"/>
              </a:ext>
            </a:extLst>
          </p:cNvPr>
          <p:cNvSpPr txBox="1"/>
          <p:nvPr/>
        </p:nvSpPr>
        <p:spPr>
          <a:xfrm>
            <a:off x="10261650" y="2256806"/>
            <a:ext cx="7197766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274320" indent="-274320">
              <a:spcAft>
                <a:spcPts val="1800"/>
              </a:spcAft>
            </a:pPr>
            <a:r>
              <a:rPr lang="en-GB" sz="22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OBESITY RESEARCH PROGRAMME </a:t>
            </a:r>
            <a:r>
              <a:rPr lang="en-GB" sz="22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– collaboration with the Ministry for Health and Active Ageing (MHAA)</a:t>
            </a:r>
            <a:endParaRPr lang="en-GB" sz="2200" b="1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87C8B7F7-2F36-C475-B09A-70C61C11F783}"/>
              </a:ext>
            </a:extLst>
          </p:cNvPr>
          <p:cNvSpPr txBox="1"/>
          <p:nvPr/>
        </p:nvSpPr>
        <p:spPr>
          <a:xfrm>
            <a:off x="10769774" y="3070671"/>
            <a:ext cx="625757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/>
            <a:r>
              <a:rPr lang="en-GB" sz="1800" b="1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Priority areas: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Labelling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Provision</a:t>
            </a:r>
          </a:p>
          <a:p>
            <a:pPr marL="342900" lvl="0" indent="-342900">
              <a:buFont typeface="Arial" panose="020B0604020202020204" pitchFamily="34" charset="0"/>
              <a:buChar char="-"/>
            </a:pPr>
            <a:r>
              <a:rPr lang="en-GB" sz="1800">
                <a:effectLst/>
                <a:latin typeface="Red Hat Display" panose="02010303040201060303" pitchFamily="2" charset="0"/>
                <a:ea typeface="Times New Roman" panose="02020603050405020304" pitchFamily="18" charset="0"/>
                <a:cs typeface="Times New Roman" panose="02020603050405020304" pitchFamily="18" charset="0"/>
              </a:rPr>
              <a:t>Food Promotion</a:t>
            </a:r>
          </a:p>
        </p:txBody>
      </p:sp>
      <p:sp>
        <p:nvSpPr>
          <p:cNvPr id="33" name="AutoShape 6">
            <a:extLst>
              <a:ext uri="{FF2B5EF4-FFF2-40B4-BE49-F238E27FC236}">
                <a16:creationId xmlns:a16="http://schemas.microsoft.com/office/drawing/2014/main" id="{E196F643-AE6E-FC84-1295-8A6F220BC34E}"/>
              </a:ext>
            </a:extLst>
          </p:cNvPr>
          <p:cNvSpPr/>
          <p:nvPr/>
        </p:nvSpPr>
        <p:spPr>
          <a:xfrm flipV="1">
            <a:off x="9956847" y="2256806"/>
            <a:ext cx="1" cy="3024106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CBCD98-16DD-4D39-D5F0-5A98B40939C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320696" y="3039138"/>
            <a:ext cx="1298655" cy="1223469"/>
          </a:xfrm>
          <a:prstGeom prst="rect">
            <a:avLst/>
          </a:prstGeom>
        </p:spPr>
      </p:pic>
      <p:sp>
        <p:nvSpPr>
          <p:cNvPr id="11" name="Rectangle: Folded Corner 10">
            <a:extLst>
              <a:ext uri="{FF2B5EF4-FFF2-40B4-BE49-F238E27FC236}">
                <a16:creationId xmlns:a16="http://schemas.microsoft.com/office/drawing/2014/main" id="{F6A5350F-C9D9-C9B1-3BDF-7CA57F6CCD9E}"/>
              </a:ext>
            </a:extLst>
          </p:cNvPr>
          <p:cNvSpPr/>
          <p:nvPr/>
        </p:nvSpPr>
        <p:spPr>
          <a:xfrm>
            <a:off x="8775750" y="6496896"/>
            <a:ext cx="2971800" cy="2652212"/>
          </a:xfrm>
          <a:prstGeom prst="foldedCorner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GB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algn="ctr"/>
            <a:r>
              <a:rPr lang="en-GB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2024 call: 4 Projects Awarded – 1 per priority area. </a:t>
            </a:r>
          </a:p>
          <a:p>
            <a:pPr algn="ctr"/>
            <a:endParaRPr lang="en-GB"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</a:endParaRPr>
          </a:p>
          <a:p>
            <a:pPr algn="ctr"/>
            <a:r>
              <a:rPr lang="en-GB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2025 call: 7 Projects Awarded – 1 per priority area. Designated according to evaluation rank.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093E6F1B-60A8-6F00-1482-EEC8B9259367}"/>
              </a:ext>
            </a:extLst>
          </p:cNvPr>
          <p:cNvSpPr/>
          <p:nvPr/>
        </p:nvSpPr>
        <p:spPr>
          <a:xfrm>
            <a:off x="7848600" y="4762500"/>
            <a:ext cx="1167290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March</a:t>
            </a:r>
            <a:r>
              <a:rPr lang="en-GB"/>
              <a:t> 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10CDA344-3EC7-6DC5-58A6-C4896F0383DD}"/>
              </a:ext>
            </a:extLst>
          </p:cNvPr>
          <p:cNvSpPr/>
          <p:nvPr/>
        </p:nvSpPr>
        <p:spPr>
          <a:xfrm>
            <a:off x="14802433" y="3391666"/>
            <a:ext cx="1167290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End April</a:t>
            </a:r>
            <a:r>
              <a:rPr lang="en-GB"/>
              <a:t> 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1A2788F0-E1FE-1A5C-DBCE-C88D17AD43F6}"/>
              </a:ext>
            </a:extLst>
          </p:cNvPr>
          <p:cNvSpPr/>
          <p:nvPr/>
        </p:nvSpPr>
        <p:spPr>
          <a:xfrm>
            <a:off x="2272743" y="8073930"/>
            <a:ext cx="1167290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GB"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March</a:t>
            </a:r>
            <a:r>
              <a:rPr lang="en-GB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035488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6EB380B-4DEC-5405-C6E5-099F68913E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2">
            <a:extLst>
              <a:ext uri="{FF2B5EF4-FFF2-40B4-BE49-F238E27FC236}">
                <a16:creationId xmlns:a16="http://schemas.microsoft.com/office/drawing/2014/main" id="{F83E0399-3E89-C1D3-E726-5C532CC8A976}"/>
              </a:ext>
            </a:extLst>
          </p:cNvPr>
          <p:cNvGrpSpPr/>
          <p:nvPr/>
        </p:nvGrpSpPr>
        <p:grpSpPr>
          <a:xfrm>
            <a:off x="-821997" y="5305"/>
            <a:ext cx="19845431" cy="10287000"/>
            <a:chOff x="0" y="0"/>
            <a:chExt cx="5226780" cy="2709333"/>
          </a:xfrm>
        </p:grpSpPr>
        <p:sp>
          <p:nvSpPr>
            <p:cNvPr id="17" name="Freeform 3">
              <a:extLst>
                <a:ext uri="{FF2B5EF4-FFF2-40B4-BE49-F238E27FC236}">
                  <a16:creationId xmlns:a16="http://schemas.microsoft.com/office/drawing/2014/main" id="{A2092092-14BE-6625-144C-31B6E2844D4F}"/>
                </a:ext>
              </a:extLst>
            </p:cNvPr>
            <p:cNvSpPr/>
            <p:nvPr/>
          </p:nvSpPr>
          <p:spPr>
            <a:xfrm>
              <a:off x="0" y="0"/>
              <a:ext cx="5226780" cy="2709333"/>
            </a:xfrm>
            <a:custGeom>
              <a:avLst/>
              <a:gdLst/>
              <a:ahLst/>
              <a:cxnLst/>
              <a:rect l="l" t="t" r="r" b="b"/>
              <a:pathLst>
                <a:path w="5226780" h="2709333">
                  <a:moveTo>
                    <a:pt x="0" y="0"/>
                  </a:moveTo>
                  <a:lnTo>
                    <a:pt x="5226780" y="0"/>
                  </a:lnTo>
                  <a:lnTo>
                    <a:pt x="5226780" y="2709333"/>
                  </a:lnTo>
                  <a:lnTo>
                    <a:pt x="0" y="270933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18" name="TextBox 4">
              <a:extLst>
                <a:ext uri="{FF2B5EF4-FFF2-40B4-BE49-F238E27FC236}">
                  <a16:creationId xmlns:a16="http://schemas.microsoft.com/office/drawing/2014/main" id="{36845F48-1673-5F3F-2233-9F975FC8722A}"/>
                </a:ext>
              </a:extLst>
            </p:cNvPr>
            <p:cNvSpPr txBox="1"/>
            <p:nvPr/>
          </p:nvSpPr>
          <p:spPr>
            <a:xfrm>
              <a:off x="0" y="9525"/>
              <a:ext cx="5226780" cy="269980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2" name="Freeform 2">
            <a:extLst>
              <a:ext uri="{FF2B5EF4-FFF2-40B4-BE49-F238E27FC236}">
                <a16:creationId xmlns:a16="http://schemas.microsoft.com/office/drawing/2014/main" id="{DE93BA9B-48DA-D9D9-EAF5-2B08CC9C17A1}"/>
              </a:ext>
            </a:extLst>
          </p:cNvPr>
          <p:cNvSpPr/>
          <p:nvPr/>
        </p:nvSpPr>
        <p:spPr>
          <a:xfrm>
            <a:off x="-43282" y="530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9453871" h="11610966">
                <a:moveTo>
                  <a:pt x="0" y="0"/>
                </a:moveTo>
                <a:lnTo>
                  <a:pt x="19453871" y="0"/>
                </a:lnTo>
                <a:lnTo>
                  <a:pt x="19453871" y="11610966"/>
                </a:lnTo>
                <a:lnTo>
                  <a:pt x="0" y="11610966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50293" t="-68712" b="-88901"/>
            </a:stretch>
          </a:blipFill>
        </p:spPr>
        <p:txBody>
          <a:bodyPr/>
          <a:lstStyle/>
          <a:p>
            <a:endParaRPr lang="en-GB" noProof="0"/>
          </a:p>
        </p:txBody>
      </p:sp>
      <p:grpSp>
        <p:nvGrpSpPr>
          <p:cNvPr id="3" name="Group 3">
            <a:extLst>
              <a:ext uri="{FF2B5EF4-FFF2-40B4-BE49-F238E27FC236}">
                <a16:creationId xmlns:a16="http://schemas.microsoft.com/office/drawing/2014/main" id="{99D2A83F-E06B-6622-E0BA-2CC6B1D97A15}"/>
              </a:ext>
            </a:extLst>
          </p:cNvPr>
          <p:cNvGrpSpPr/>
          <p:nvPr/>
        </p:nvGrpSpPr>
        <p:grpSpPr>
          <a:xfrm>
            <a:off x="1383758" y="1357362"/>
            <a:ext cx="15433919" cy="7619050"/>
            <a:chOff x="0" y="0"/>
            <a:chExt cx="4064900" cy="2006663"/>
          </a:xfrm>
        </p:grpSpPr>
        <p:sp>
          <p:nvSpPr>
            <p:cNvPr id="4" name="Freeform 4">
              <a:extLst>
                <a:ext uri="{FF2B5EF4-FFF2-40B4-BE49-F238E27FC236}">
                  <a16:creationId xmlns:a16="http://schemas.microsoft.com/office/drawing/2014/main" id="{35DB046E-DE6F-BD33-3484-BE73F09FF2D5}"/>
                </a:ext>
              </a:extLst>
            </p:cNvPr>
            <p:cNvSpPr/>
            <p:nvPr/>
          </p:nvSpPr>
          <p:spPr>
            <a:xfrm>
              <a:off x="0" y="0"/>
              <a:ext cx="4064900" cy="2006663"/>
            </a:xfrm>
            <a:custGeom>
              <a:avLst/>
              <a:gdLst/>
              <a:ahLst/>
              <a:cxnLst/>
              <a:rect l="l" t="t" r="r" b="b"/>
              <a:pathLst>
                <a:path w="4064900" h="2006663">
                  <a:moveTo>
                    <a:pt x="0" y="0"/>
                  </a:moveTo>
                  <a:lnTo>
                    <a:pt x="4064900" y="0"/>
                  </a:lnTo>
                  <a:lnTo>
                    <a:pt x="4064900" y="2006663"/>
                  </a:lnTo>
                  <a:lnTo>
                    <a:pt x="0" y="2006663"/>
                  </a:lnTo>
                  <a:close/>
                </a:path>
              </a:pathLst>
            </a:custGeom>
            <a:gradFill rotWithShape="1">
              <a:gsLst>
                <a:gs pos="0">
                  <a:srgbClr val="FDF7EF">
                    <a:alpha val="100000"/>
                  </a:srgbClr>
                </a:gs>
                <a:gs pos="100000">
                  <a:srgbClr val="FFFFFF">
                    <a:alpha val="100000"/>
                  </a:srgbClr>
                </a:gs>
              </a:gsLst>
              <a:lin ang="0"/>
            </a:gradFill>
            <a:ln w="38100" cap="sq">
              <a:solidFill>
                <a:srgbClr val="202354"/>
              </a:solidFill>
              <a:prstDash val="solid"/>
              <a:miter/>
            </a:ln>
          </p:spPr>
          <p:txBody>
            <a:bodyPr/>
            <a:lstStyle/>
            <a:p>
              <a:endParaRPr lang="en-MT"/>
            </a:p>
          </p:txBody>
        </p:sp>
        <p:sp>
          <p:nvSpPr>
            <p:cNvPr id="5" name="TextBox 5">
              <a:extLst>
                <a:ext uri="{FF2B5EF4-FFF2-40B4-BE49-F238E27FC236}">
                  <a16:creationId xmlns:a16="http://schemas.microsoft.com/office/drawing/2014/main" id="{DBA573DD-58C8-0D40-9947-0C2A0DA6DFE4}"/>
                </a:ext>
              </a:extLst>
            </p:cNvPr>
            <p:cNvSpPr txBox="1"/>
            <p:nvPr/>
          </p:nvSpPr>
          <p:spPr>
            <a:xfrm>
              <a:off x="0" y="9525"/>
              <a:ext cx="4064900" cy="1997138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869"/>
                </a:lnSpc>
              </a:pPr>
              <a:endParaRPr/>
            </a:p>
          </p:txBody>
        </p:sp>
      </p:grpSp>
      <p:sp>
        <p:nvSpPr>
          <p:cNvPr id="6" name="AutoShape 6">
            <a:extLst>
              <a:ext uri="{FF2B5EF4-FFF2-40B4-BE49-F238E27FC236}">
                <a16:creationId xmlns:a16="http://schemas.microsoft.com/office/drawing/2014/main" id="{7B3E554B-2456-8AC2-A8E5-63F958712B26}"/>
              </a:ext>
            </a:extLst>
          </p:cNvPr>
          <p:cNvSpPr/>
          <p:nvPr/>
        </p:nvSpPr>
        <p:spPr>
          <a:xfrm flipH="1">
            <a:off x="2506960" y="3866544"/>
            <a:ext cx="12842157" cy="72498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9" name="TextBox 9">
            <a:extLst>
              <a:ext uri="{FF2B5EF4-FFF2-40B4-BE49-F238E27FC236}">
                <a16:creationId xmlns:a16="http://schemas.microsoft.com/office/drawing/2014/main" id="{4CB771CC-9D1E-9BD9-F4E6-7004DF36B200}"/>
              </a:ext>
            </a:extLst>
          </p:cNvPr>
          <p:cNvSpPr txBox="1"/>
          <p:nvPr/>
        </p:nvSpPr>
        <p:spPr>
          <a:xfrm>
            <a:off x="10497152" y="2683816"/>
            <a:ext cx="2485695" cy="55912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30"/>
              </a:lnSpc>
            </a:pPr>
            <a:r>
              <a:rPr lang="en-US" sz="6000" spc="105">
                <a:solidFill>
                  <a:srgbClr val="253439"/>
                </a:solidFill>
                <a:latin typeface="Times New Roman" panose="02020603050405020304" pitchFamily="18" charset="0"/>
                <a:ea typeface="Red Hat Display" panose="02010303040201060303" pitchFamily="2" charset="0"/>
                <a:cs typeface="Times New Roman" panose="02020603050405020304" pitchFamily="18" charset="0"/>
                <a:sym typeface="Glacial Indifference Bold"/>
              </a:rPr>
              <a:t>≥</a:t>
            </a:r>
            <a:r>
              <a:rPr lang="en-US" sz="6000" spc="105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2026</a:t>
            </a:r>
            <a:r>
              <a:rPr lang="en-US" sz="3300" spc="105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 </a:t>
            </a:r>
          </a:p>
        </p:txBody>
      </p:sp>
      <p:sp>
        <p:nvSpPr>
          <p:cNvPr id="15" name="TextBox 15">
            <a:extLst>
              <a:ext uri="{FF2B5EF4-FFF2-40B4-BE49-F238E27FC236}">
                <a16:creationId xmlns:a16="http://schemas.microsoft.com/office/drawing/2014/main" id="{4EAA6AC3-24EE-3977-B709-5FFAB762DFFA}"/>
              </a:ext>
            </a:extLst>
          </p:cNvPr>
          <p:cNvSpPr txBox="1"/>
          <p:nvPr/>
        </p:nvSpPr>
        <p:spPr>
          <a:xfrm>
            <a:off x="4239635" y="1883766"/>
            <a:ext cx="6073325" cy="187243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7260"/>
              </a:lnSpc>
            </a:pPr>
            <a:r>
              <a:rPr lang="en-US" sz="6600" b="1" spc="21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 Light"/>
              </a:rPr>
              <a:t>R&amp;I Thematic Programmes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19F3819-F9FB-32CE-CC52-F126EC8E2327}"/>
              </a:ext>
            </a:extLst>
          </p:cNvPr>
          <p:cNvSpPr/>
          <p:nvPr/>
        </p:nvSpPr>
        <p:spPr>
          <a:xfrm>
            <a:off x="3530682" y="4237838"/>
            <a:ext cx="11140069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821"/>
              </a:lnSpc>
            </a:pPr>
            <a:r>
              <a:rPr lang="en-GB" sz="1800" b="1" noProof="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 Climate Change Ministry for the Environment, Energy &amp; Regeneration of the grand Harbour (MEER)</a:t>
            </a:r>
            <a:endParaRPr lang="en-GB" sz="1800" noProof="0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6DC61A7B-3402-54DA-8661-5FD0E886A58D}"/>
              </a:ext>
            </a:extLst>
          </p:cNvPr>
          <p:cNvSpPr/>
          <p:nvPr/>
        </p:nvSpPr>
        <p:spPr>
          <a:xfrm>
            <a:off x="4249838" y="4974322"/>
            <a:ext cx="9781165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821"/>
              </a:lnSpc>
            </a:pPr>
            <a:r>
              <a:rPr lang="en-US" sz="18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Social Science/Poverty - </a:t>
            </a:r>
            <a:r>
              <a:rPr lang="en-GB" sz="18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</a:rPr>
              <a:t>Ministry for social policy and children's rights (MSPCR) </a:t>
            </a:r>
            <a:endParaRPr lang="en-US" sz="1800" b="1">
              <a:solidFill>
                <a:srgbClr val="253439"/>
              </a:solidFill>
              <a:latin typeface="Red Hat Display" panose="02010303040201060303" pitchFamily="2" charset="0"/>
              <a:ea typeface="Red Hat Display" panose="02010303040201060303" pitchFamily="2" charset="0"/>
              <a:cs typeface="Red Hat Display" panose="02010303040201060303" pitchFamily="2" charset="0"/>
              <a:sym typeface="Aileron"/>
            </a:endParaRP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74BADBBA-5C2D-6C35-0C42-FA4C83BD22E3}"/>
              </a:ext>
            </a:extLst>
          </p:cNvPr>
          <p:cNvSpPr/>
          <p:nvPr/>
        </p:nvSpPr>
        <p:spPr>
          <a:xfrm>
            <a:off x="6223178" y="7183774"/>
            <a:ext cx="5834482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ts val="3821"/>
              </a:lnSpc>
            </a:pPr>
            <a:r>
              <a:rPr lang="en-US" sz="18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Energy and Water – Energy &amp; Water Agency (EWA)</a:t>
            </a:r>
            <a:endParaRPr lang="en-GB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B0EC115C-E684-B884-7250-23320A4C3AB1}"/>
              </a:ext>
            </a:extLst>
          </p:cNvPr>
          <p:cNvSpPr/>
          <p:nvPr/>
        </p:nvSpPr>
        <p:spPr>
          <a:xfrm>
            <a:off x="5222227" y="6447290"/>
            <a:ext cx="7836385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Sustainability in Tourism Development – Malta Tourism Agency (MTA)</a:t>
            </a:r>
            <a:endParaRPr lang="en-GB"/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DFF0FBB3-D690-4F45-A953-3F43AD792768}"/>
              </a:ext>
            </a:extLst>
          </p:cNvPr>
          <p:cNvSpPr/>
          <p:nvPr/>
        </p:nvSpPr>
        <p:spPr>
          <a:xfrm>
            <a:off x="4701526" y="5710806"/>
            <a:ext cx="8877788" cy="518412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8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Construction and Demolition Waste – Environment &amp; Resources Authority (ERA)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59290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6B5CFF3E-4EA0-A70D-728B-F7A6D9EC641D}"/>
              </a:ext>
            </a:extLst>
          </p:cNvPr>
          <p:cNvSpPr/>
          <p:nvPr/>
        </p:nvSpPr>
        <p:spPr>
          <a:xfrm>
            <a:off x="2779255" y="4352220"/>
            <a:ext cx="3456416" cy="1111988"/>
          </a:xfrm>
          <a:prstGeom prst="rect">
            <a:avLst/>
          </a:prstGeom>
          <a:solidFill>
            <a:schemeClr val="bg1"/>
          </a:solidFill>
          <a:ln>
            <a:solidFill>
              <a:srgbClr val="CCCC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7" name="Freeform 17"/>
          <p:cNvSpPr/>
          <p:nvPr/>
        </p:nvSpPr>
        <p:spPr>
          <a:xfrm>
            <a:off x="0" y="-16565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41899392" h="16854105">
                <a:moveTo>
                  <a:pt x="0" y="0"/>
                </a:moveTo>
                <a:lnTo>
                  <a:pt x="41899392" y="0"/>
                </a:lnTo>
                <a:lnTo>
                  <a:pt x="41899392" y="16854105"/>
                </a:lnTo>
                <a:lnTo>
                  <a:pt x="0" y="16854105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 l="-212192" t="-516786" r="-70967" b="-113724"/>
            </a:stretch>
          </a:blipFill>
        </p:spPr>
        <p:txBody>
          <a:bodyPr/>
          <a:lstStyle/>
          <a:p>
            <a:endParaRPr lang="en-MT"/>
          </a:p>
        </p:txBody>
      </p:sp>
      <p:sp>
        <p:nvSpPr>
          <p:cNvPr id="16" name="TextBox 16"/>
          <p:cNvSpPr txBox="1"/>
          <p:nvPr/>
        </p:nvSpPr>
        <p:spPr>
          <a:xfrm>
            <a:off x="9709821" y="5002284"/>
            <a:ext cx="801008" cy="67983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524"/>
              </a:lnSpc>
              <a:spcBef>
                <a:spcPct val="0"/>
              </a:spcBef>
            </a:pPr>
            <a:r>
              <a:rPr lang="en-US" sz="3945">
                <a:solidFill>
                  <a:srgbClr val="FFFFFF"/>
                </a:solidFill>
                <a:latin typeface="Glacial Indifference Bold"/>
                <a:ea typeface="Glacial Indifference Bold"/>
                <a:cs typeface="Glacial Indifference Bold"/>
                <a:sym typeface="Glacial Indifference Bold"/>
              </a:rPr>
              <a:t>2</a:t>
            </a:r>
          </a:p>
        </p:txBody>
      </p:sp>
      <p:grpSp>
        <p:nvGrpSpPr>
          <p:cNvPr id="18" name="Group 2"/>
          <p:cNvGrpSpPr/>
          <p:nvPr/>
        </p:nvGrpSpPr>
        <p:grpSpPr>
          <a:xfrm>
            <a:off x="1725888" y="5936542"/>
            <a:ext cx="753279" cy="753279"/>
            <a:chOff x="0" y="0"/>
            <a:chExt cx="812800" cy="812800"/>
          </a:xfrm>
        </p:grpSpPr>
        <p:sp>
          <p:nvSpPr>
            <p:cNvPr id="19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20" name="TextBox 4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4"/>
                </a:lnSpc>
              </a:pPr>
              <a:endParaRPr/>
            </a:p>
          </p:txBody>
        </p:sp>
      </p:grpSp>
      <p:sp>
        <p:nvSpPr>
          <p:cNvPr id="21" name="TextBox 5"/>
          <p:cNvSpPr txBox="1"/>
          <p:nvPr/>
        </p:nvSpPr>
        <p:spPr>
          <a:xfrm>
            <a:off x="2870099" y="1831312"/>
            <a:ext cx="9783374" cy="235962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marL="0" lvl="0" indent="0" algn="l">
              <a:lnSpc>
                <a:spcPts val="9240"/>
              </a:lnSpc>
              <a:spcBef>
                <a:spcPct val="0"/>
              </a:spcBef>
            </a:pPr>
            <a:r>
              <a:rPr lang="en-US" sz="7700" b="1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Glacial Indifference Bold"/>
              </a:rPr>
              <a:t>Research Networking Support</a:t>
            </a:r>
          </a:p>
        </p:txBody>
      </p:sp>
      <p:sp>
        <p:nvSpPr>
          <p:cNvPr id="22" name="TextBox 6"/>
          <p:cNvSpPr txBox="1"/>
          <p:nvPr/>
        </p:nvSpPr>
        <p:spPr>
          <a:xfrm>
            <a:off x="2709339" y="6008536"/>
            <a:ext cx="4614194" cy="55694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4549"/>
              </a:lnSpc>
            </a:pPr>
            <a:r>
              <a:rPr lang="en-US" sz="3499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HK Grotesk"/>
              </a:rPr>
              <a:t>Networking Scheme</a:t>
            </a:r>
          </a:p>
        </p:txBody>
      </p:sp>
      <p:sp>
        <p:nvSpPr>
          <p:cNvPr id="23" name="TextBox 7"/>
          <p:cNvSpPr txBox="1"/>
          <p:nvPr/>
        </p:nvSpPr>
        <p:spPr>
          <a:xfrm>
            <a:off x="1796508" y="7313492"/>
            <a:ext cx="6101501" cy="22808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53439"/>
                </a:solidFill>
                <a:latin typeface="Red Hat Display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Opportunities for collaborative initiatives with at least one foreign entity</a:t>
            </a:r>
            <a:endParaRPr lang="en-US">
              <a:sym typeface="Aileron"/>
            </a:endParaRPr>
          </a:p>
          <a:p>
            <a:pPr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53439"/>
                </a:solidFill>
                <a:latin typeface="Red Hat Display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 Support of up to €8,000 for short term placements, workshops, development proposals, etc.</a:t>
            </a:r>
            <a:endParaRPr lang="en-US"/>
          </a:p>
        </p:txBody>
      </p:sp>
      <p:sp>
        <p:nvSpPr>
          <p:cNvPr id="24" name="TextBox 8"/>
          <p:cNvSpPr txBox="1"/>
          <p:nvPr/>
        </p:nvSpPr>
        <p:spPr>
          <a:xfrm>
            <a:off x="9448800" y="5958841"/>
            <a:ext cx="5915329" cy="1126719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3450">
                <a:solidFill>
                  <a:srgbClr val="253439"/>
                </a:solidFill>
                <a:latin typeface="Red Hat Display"/>
                <a:ea typeface="Red Hat Display" panose="02010303040201060303" pitchFamily="2" charset="0"/>
                <a:cs typeface="Red Hat Display" panose="02010303040201060303" pitchFamily="2" charset="0"/>
                <a:sym typeface="HK Grotesk"/>
              </a:rPr>
              <a:t>Open Access Journal Support</a:t>
            </a:r>
            <a:r>
              <a:rPr lang="en-US" sz="3450" b="1">
                <a:solidFill>
                  <a:srgbClr val="253439"/>
                </a:solidFill>
                <a:latin typeface="Red Hat Display"/>
                <a:ea typeface="Red Hat Display" panose="02010303040201060303" pitchFamily="2" charset="0"/>
                <a:cs typeface="Red Hat Display" panose="02010303040201060303" pitchFamily="2" charset="0"/>
                <a:sym typeface="HK Grotesk"/>
              </a:rPr>
              <a:t> </a:t>
            </a:r>
            <a:r>
              <a:rPr lang="en-US" sz="3450" b="1">
                <a:solidFill>
                  <a:srgbClr val="D15353"/>
                </a:solidFill>
                <a:latin typeface="Red Hat Display"/>
                <a:ea typeface="Red Hat Display" panose="02010303040201060303" pitchFamily="2" charset="0"/>
                <a:cs typeface="Red Hat Display" panose="02010303040201060303" pitchFamily="2" charset="0"/>
                <a:sym typeface="HK Grotesk"/>
              </a:rPr>
              <a:t>(open call)</a:t>
            </a:r>
            <a:endParaRPr lang="en-US" sz="3450" b="1">
              <a:solidFill>
                <a:srgbClr val="D15353"/>
              </a:solidFill>
              <a:latin typeface="Red Hat Display"/>
              <a:ea typeface="Red Hat Display" panose="02010303040201060303" pitchFamily="2" charset="0"/>
              <a:cs typeface="Red Hat Display" panose="02010303040201060303" pitchFamily="2" charset="0"/>
            </a:endParaRPr>
          </a:p>
        </p:txBody>
      </p:sp>
      <p:sp>
        <p:nvSpPr>
          <p:cNvPr id="25" name="TextBox 9"/>
          <p:cNvSpPr txBox="1"/>
          <p:nvPr/>
        </p:nvSpPr>
        <p:spPr>
          <a:xfrm>
            <a:off x="8458011" y="7313492"/>
            <a:ext cx="6354310" cy="1361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640"/>
              </a:lnSpc>
              <a:spcBef>
                <a:spcPct val="0"/>
              </a:spcBef>
            </a:pPr>
            <a:r>
              <a:rPr lang="en-US" sz="2600">
                <a:solidFill>
                  <a:srgbClr val="253439"/>
                </a:solidFill>
                <a:latin typeface="Red Hat Display" panose="02010303040201060303" pitchFamily="2" charset="0"/>
                <a:ea typeface="Red Hat Display" panose="02010303040201060303" pitchFamily="2" charset="0"/>
                <a:cs typeface="Red Hat Display" panose="02010303040201060303" pitchFamily="2" charset="0"/>
                <a:sym typeface="Aileron"/>
              </a:rPr>
              <a:t>Supports beneficiaries of Xjenza Malta Research grants to publish their research in an open access journal with up to €4,000.</a:t>
            </a:r>
          </a:p>
        </p:txBody>
      </p:sp>
      <p:grpSp>
        <p:nvGrpSpPr>
          <p:cNvPr id="28" name="Group 13"/>
          <p:cNvGrpSpPr/>
          <p:nvPr/>
        </p:nvGrpSpPr>
        <p:grpSpPr>
          <a:xfrm>
            <a:off x="8482425" y="5936542"/>
            <a:ext cx="753279" cy="753279"/>
            <a:chOff x="0" y="0"/>
            <a:chExt cx="812800" cy="812800"/>
          </a:xfrm>
        </p:grpSpPr>
        <p:sp>
          <p:nvSpPr>
            <p:cNvPr id="29" name="Freeform 14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15353"/>
            </a:solidFill>
          </p:spPr>
          <p:txBody>
            <a:bodyPr/>
            <a:lstStyle/>
            <a:p>
              <a:endParaRPr lang="en-MT"/>
            </a:p>
          </p:txBody>
        </p:sp>
        <p:sp>
          <p:nvSpPr>
            <p:cNvPr id="30" name="TextBox 15"/>
            <p:cNvSpPr txBox="1"/>
            <p:nvPr/>
          </p:nvSpPr>
          <p:spPr>
            <a:xfrm>
              <a:off x="76200" y="28575"/>
              <a:ext cx="660400" cy="70802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244"/>
                </a:lnSpc>
              </a:pPr>
              <a:endParaRPr/>
            </a:p>
          </p:txBody>
        </p:sp>
      </p:grpSp>
      <p:sp>
        <p:nvSpPr>
          <p:cNvPr id="13" name="AutoShape 27">
            <a:extLst>
              <a:ext uri="{FF2B5EF4-FFF2-40B4-BE49-F238E27FC236}">
                <a16:creationId xmlns:a16="http://schemas.microsoft.com/office/drawing/2014/main" id="{10FC804F-783C-C904-D0E1-37F28F133BAD}"/>
              </a:ext>
            </a:extLst>
          </p:cNvPr>
          <p:cNvSpPr/>
          <p:nvPr/>
        </p:nvSpPr>
        <p:spPr>
          <a:xfrm flipV="1">
            <a:off x="2660354" y="2017626"/>
            <a:ext cx="0" cy="1986991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  <p:sp>
        <p:nvSpPr>
          <p:cNvPr id="2" name="TextBox 6">
            <a:extLst>
              <a:ext uri="{FF2B5EF4-FFF2-40B4-BE49-F238E27FC236}">
                <a16:creationId xmlns:a16="http://schemas.microsoft.com/office/drawing/2014/main" id="{F24672B1-DF58-FD95-2EAA-E423F153BD1D}"/>
              </a:ext>
            </a:extLst>
          </p:cNvPr>
          <p:cNvSpPr txBox="1"/>
          <p:nvPr/>
        </p:nvSpPr>
        <p:spPr>
          <a:xfrm>
            <a:off x="4095280" y="4636186"/>
            <a:ext cx="2535076" cy="52758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549"/>
              </a:lnSpc>
            </a:pPr>
            <a:r>
              <a:rPr lang="en-US" sz="2800" b="1" dirty="0">
                <a:solidFill>
                  <a:srgbClr val="D15353"/>
                </a:solidFill>
                <a:latin typeface="Red Hat Display"/>
                <a:sym typeface="HK Grotesk"/>
              </a:rPr>
              <a:t>3/4 of 2025</a:t>
            </a:r>
            <a:endParaRPr lang="en-US" sz="2800" b="1" dirty="0">
              <a:solidFill>
                <a:srgbClr val="D15353"/>
              </a:solidFill>
              <a:latin typeface="Red Hat Display"/>
              <a:ea typeface="Calibri"/>
              <a:cs typeface="Calibri"/>
            </a:endParaRPr>
          </a:p>
        </p:txBody>
      </p:sp>
      <p:pic>
        <p:nvPicPr>
          <p:cNvPr id="4" name="Picture 3" descr="A calendar with a check mark&#10;&#10;AI-generated content may be incorrect.">
            <a:extLst>
              <a:ext uri="{FF2B5EF4-FFF2-40B4-BE49-F238E27FC236}">
                <a16:creationId xmlns:a16="http://schemas.microsoft.com/office/drawing/2014/main" id="{EB5A3692-8EDE-1588-9D33-FF43B3C18404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33047" t="20537" r="34459" b="19275"/>
          <a:stretch/>
        </p:blipFill>
        <p:spPr>
          <a:xfrm>
            <a:off x="2963320" y="4419372"/>
            <a:ext cx="960430" cy="915967"/>
          </a:xfrm>
          <a:prstGeom prst="rect">
            <a:avLst/>
          </a:prstGeom>
        </p:spPr>
      </p:pic>
      <p:sp>
        <p:nvSpPr>
          <p:cNvPr id="5" name="AutoShape 27">
            <a:extLst>
              <a:ext uri="{FF2B5EF4-FFF2-40B4-BE49-F238E27FC236}">
                <a16:creationId xmlns:a16="http://schemas.microsoft.com/office/drawing/2014/main" id="{308E9258-8697-AFB1-E028-D9B3BB9AD942}"/>
              </a:ext>
            </a:extLst>
          </p:cNvPr>
          <p:cNvSpPr/>
          <p:nvPr/>
        </p:nvSpPr>
        <p:spPr>
          <a:xfrm flipV="1">
            <a:off x="8027485" y="6249285"/>
            <a:ext cx="16565" cy="3245947"/>
          </a:xfrm>
          <a:prstGeom prst="line">
            <a:avLst/>
          </a:prstGeom>
          <a:ln w="133350" cap="flat">
            <a:solidFill>
              <a:srgbClr val="D15353"/>
            </a:solidFill>
            <a:prstDash val="solid"/>
            <a:headEnd type="none" w="sm" len="sm"/>
            <a:tailEnd type="none" w="sm" len="sm"/>
          </a:ln>
        </p:spPr>
        <p:txBody>
          <a:bodyPr/>
          <a:lstStyle/>
          <a:p>
            <a:endParaRPr lang="en-MT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2295</TotalTime>
  <Words>941</Words>
  <Application>Microsoft Office PowerPoint</Application>
  <PresentationFormat>Custom</PresentationFormat>
  <Paragraphs>130</Paragraphs>
  <Slides>14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Aptos</vt:lpstr>
      <vt:lpstr>Aileron</vt:lpstr>
      <vt:lpstr>Red Hat Display</vt:lpstr>
      <vt:lpstr>Times New Roman</vt:lpstr>
      <vt:lpstr>Arial</vt:lpstr>
      <vt:lpstr>Glacial Indifference Bold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 and White Professional Modern Business Strategy Presentation</dc:title>
  <dc:creator>Marylin Buttigieg</dc:creator>
  <cp:lastModifiedBy>Aquilina Giulia at XjenzaMalta</cp:lastModifiedBy>
  <cp:revision>40</cp:revision>
  <dcterms:created xsi:type="dcterms:W3CDTF">2006-08-16T00:00:00Z</dcterms:created>
  <dcterms:modified xsi:type="dcterms:W3CDTF">2025-02-27T11:16:23Z</dcterms:modified>
  <dc:identifier>DAGKWESA9bs</dc:identifier>
</cp:coreProperties>
</file>